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34"/>
  </p:notesMasterIdLst>
  <p:sldIdLst>
    <p:sldId id="256" r:id="rId2"/>
    <p:sldId id="257" r:id="rId3"/>
    <p:sldId id="259" r:id="rId4"/>
    <p:sldId id="260" r:id="rId5"/>
    <p:sldId id="262" r:id="rId6"/>
    <p:sldId id="291" r:id="rId7"/>
    <p:sldId id="261" r:id="rId8"/>
    <p:sldId id="258" r:id="rId9"/>
    <p:sldId id="264" r:id="rId10"/>
    <p:sldId id="294" r:id="rId11"/>
    <p:sldId id="295" r:id="rId12"/>
    <p:sldId id="298" r:id="rId13"/>
    <p:sldId id="286" r:id="rId14"/>
    <p:sldId id="274" r:id="rId15"/>
    <p:sldId id="299" r:id="rId16"/>
    <p:sldId id="263" r:id="rId17"/>
    <p:sldId id="273" r:id="rId18"/>
    <p:sldId id="276" r:id="rId19"/>
    <p:sldId id="275" r:id="rId20"/>
    <p:sldId id="280" r:id="rId21"/>
    <p:sldId id="290" r:id="rId22"/>
    <p:sldId id="278" r:id="rId23"/>
    <p:sldId id="289" r:id="rId24"/>
    <p:sldId id="287" r:id="rId25"/>
    <p:sldId id="288" r:id="rId26"/>
    <p:sldId id="281" r:id="rId27"/>
    <p:sldId id="279" r:id="rId28"/>
    <p:sldId id="292" r:id="rId29"/>
    <p:sldId id="282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5" autoAdjust="0"/>
    <p:restoredTop sz="86343" autoAdjust="0"/>
  </p:normalViewPr>
  <p:slideViewPr>
    <p:cSldViewPr>
      <p:cViewPr>
        <p:scale>
          <a:sx n="95" d="100"/>
          <a:sy n="95" d="100"/>
        </p:scale>
        <p:origin x="-906" y="-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64"/>
    </p:cViewPr>
  </p:sorterViewPr>
  <p:notesViewPr>
    <p:cSldViewPr>
      <p:cViewPr varScale="1">
        <p:scale>
          <a:sx n="66" d="100"/>
          <a:sy n="66" d="100"/>
        </p:scale>
        <p:origin x="-19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444245188689726E-2"/>
          <c:y val="2.8677113714607017E-2"/>
          <c:w val="0.68357787289881833"/>
          <c:h val="0.854130428349242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Нарушения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72327044025157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088050314465408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год</c:v>
                </c:pt>
                <c:pt idx="1">
                  <c:v>2014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269</c:v>
                </c:pt>
                <c:pt idx="1">
                  <c:v>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Проверки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157232704402517E-2"/>
                  <c:y val="-1.14572131727278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443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r>
                      <a:rPr lang="ru-RU" smtClean="0"/>
                      <a:t>5</a:t>
                    </a:r>
                    <a:r>
                      <a:rPr lang="en-US" smtClean="0"/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год</c:v>
                </c:pt>
                <c:pt idx="1">
                  <c:v>2014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302</c:v>
                </c:pt>
                <c:pt idx="1">
                  <c:v>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Протоколы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0880503144654086E-2"/>
                  <c:y val="-5.72860658636393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1698113207547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год</c:v>
                </c:pt>
                <c:pt idx="1">
                  <c:v>2014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258</c:v>
                </c:pt>
                <c:pt idx="1">
                  <c:v>384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715072"/>
        <c:axId val="137725056"/>
        <c:axId val="0"/>
      </c:bar3DChart>
      <c:catAx>
        <c:axId val="1377150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7725056"/>
        <c:crosses val="autoZero"/>
        <c:auto val="1"/>
        <c:lblAlgn val="ctr"/>
        <c:lblOffset val="100"/>
        <c:noMultiLvlLbl val="0"/>
      </c:catAx>
      <c:valAx>
        <c:axId val="137725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7715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843314900494924"/>
          <c:y val="0.27868791453460257"/>
          <c:w val="0.29407768909786608"/>
          <c:h val="0.42543835117170303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Постановления на юр.лицо, тыс. руб.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1963</c:v>
                </c:pt>
                <c:pt idx="1">
                  <c:v>381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Постановления на долж.лицо, в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7735849056603772E-2"/>
                  <c:y val="-8.59290987954589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8050314465403E-2"/>
                  <c:y val="-5.7286065863639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462</c:v>
                </c:pt>
                <c:pt idx="1">
                  <c:v>302.5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Постановления на физ.лица, в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86792452830188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0251572327044E-2"/>
                  <c:y val="-2.8643032931819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143.5</c:v>
                </c:pt>
                <c:pt idx="1">
                  <c:v>119.6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795456"/>
        <c:axId val="137796992"/>
        <c:axId val="0"/>
      </c:bar3DChart>
      <c:catAx>
        <c:axId val="137795456"/>
        <c:scaling>
          <c:orientation val="minMax"/>
        </c:scaling>
        <c:delete val="0"/>
        <c:axPos val="b"/>
        <c:majorTickMark val="out"/>
        <c:minorTickMark val="none"/>
        <c:tickLblPos val="nextTo"/>
        <c:crossAx val="137796992"/>
        <c:crosses val="autoZero"/>
        <c:auto val="1"/>
        <c:lblAlgn val="ctr"/>
        <c:lblOffset val="100"/>
        <c:noMultiLvlLbl val="0"/>
      </c:catAx>
      <c:valAx>
        <c:axId val="137796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7795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8490566037735847"/>
          <c:y val="1.6574392497059019E-2"/>
          <c:w val="0.39622641509433965"/>
          <c:h val="0.98342560750294095"/>
        </c:manualLayout>
      </c:layout>
      <c:overlay val="0"/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постановлений на юр.лицо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постановлений на долж.лицо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4339622641509725E-3"/>
                  <c:y val="-2.8643032931819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44654088050314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91</c:v>
                </c:pt>
                <c:pt idx="1">
                  <c:v>67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Кол-во постановлений на физ.лица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214</c:v>
                </c:pt>
                <c:pt idx="1">
                  <c:v>215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200512"/>
        <c:axId val="25202048"/>
        <c:axId val="0"/>
      </c:bar3DChart>
      <c:catAx>
        <c:axId val="25200512"/>
        <c:scaling>
          <c:orientation val="minMax"/>
        </c:scaling>
        <c:delete val="0"/>
        <c:axPos val="b"/>
        <c:majorTickMark val="out"/>
        <c:minorTickMark val="none"/>
        <c:tickLblPos val="nextTo"/>
        <c:crossAx val="25202048"/>
        <c:crosses val="autoZero"/>
        <c:auto val="1"/>
        <c:lblAlgn val="ctr"/>
        <c:lblOffset val="100"/>
        <c:noMultiLvlLbl val="0"/>
      </c:catAx>
      <c:valAx>
        <c:axId val="25202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200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8490566037735847"/>
          <c:y val="1.6574392497059019E-2"/>
          <c:w val="0.39622641509433965"/>
          <c:h val="0.98342560750294095"/>
        </c:manualLayout>
      </c:layout>
      <c:overlay val="0"/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юр.лица</c:v>
                </c:pt>
                <c:pt idx="1">
                  <c:v>долж.лица</c:v>
                </c:pt>
                <c:pt idx="2">
                  <c:v>физ.лица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88</c:v>
                </c:pt>
                <c:pt idx="2">
                  <c:v>184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юр.лица</c:v>
                </c:pt>
                <c:pt idx="1">
                  <c:v>долж.лица</c:v>
                </c:pt>
                <c:pt idx="2">
                  <c:v>физ.лица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</c:v>
                </c:pt>
                <c:pt idx="1">
                  <c:v>55</c:v>
                </c:pt>
                <c:pt idx="2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229568"/>
        <c:axId val="26157056"/>
        <c:axId val="0"/>
      </c:bar3DChart>
      <c:catAx>
        <c:axId val="25229568"/>
        <c:scaling>
          <c:orientation val="minMax"/>
        </c:scaling>
        <c:delete val="0"/>
        <c:axPos val="b"/>
        <c:majorTickMark val="out"/>
        <c:minorTickMark val="none"/>
        <c:tickLblPos val="nextTo"/>
        <c:crossAx val="26157056"/>
        <c:crosses val="autoZero"/>
        <c:auto val="1"/>
        <c:lblAlgn val="ctr"/>
        <c:lblOffset val="100"/>
        <c:noMultiLvlLbl val="0"/>
      </c:catAx>
      <c:valAx>
        <c:axId val="26157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229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юр.лица, тыс.руб.</c:v>
                </c:pt>
                <c:pt idx="1">
                  <c:v>долж.лица, тыс.руб.</c:v>
                </c:pt>
                <c:pt idx="2">
                  <c:v>физ.лица, тыс.руб.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</c:v>
                </c:pt>
                <c:pt idx="1">
                  <c:v>333.5</c:v>
                </c:pt>
                <c:pt idx="2">
                  <c:v>118.2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юр.лица, тыс.руб.</c:v>
                </c:pt>
                <c:pt idx="1">
                  <c:v>долж.лица, тыс.руб.</c:v>
                </c:pt>
                <c:pt idx="2">
                  <c:v>физ.лица, тыс.руб.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134</c:v>
                </c:pt>
                <c:pt idx="1">
                  <c:v>262.39999999999998</c:v>
                </c:pt>
                <c:pt idx="2">
                  <c:v>91.7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211840"/>
        <c:axId val="26213376"/>
        <c:axId val="0"/>
      </c:bar3DChart>
      <c:catAx>
        <c:axId val="26211840"/>
        <c:scaling>
          <c:orientation val="minMax"/>
        </c:scaling>
        <c:delete val="0"/>
        <c:axPos val="b"/>
        <c:majorTickMark val="out"/>
        <c:minorTickMark val="none"/>
        <c:tickLblPos val="nextTo"/>
        <c:crossAx val="26213376"/>
        <c:crosses val="autoZero"/>
        <c:auto val="1"/>
        <c:lblAlgn val="ctr"/>
        <c:lblOffset val="100"/>
        <c:noMultiLvlLbl val="0"/>
      </c:catAx>
      <c:valAx>
        <c:axId val="26213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211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Азнакаевский р-н</c:v>
                </c:pt>
                <c:pt idx="1">
                  <c:v>Бавлинский р-н</c:v>
                </c:pt>
                <c:pt idx="2">
                  <c:v>Муслюмовский р-н</c:v>
                </c:pt>
                <c:pt idx="3">
                  <c:v>Ютазинский р-н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</c:v>
                </c:pt>
                <c:pt idx="1">
                  <c:v>18</c:v>
                </c:pt>
                <c:pt idx="2">
                  <c:v>19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94368"/>
        <c:axId val="29595904"/>
        <c:axId val="0"/>
      </c:bar3DChart>
      <c:catAx>
        <c:axId val="29594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ru-RU"/>
          </a:p>
        </c:txPr>
        <c:crossAx val="29595904"/>
        <c:crosses val="autoZero"/>
        <c:auto val="1"/>
        <c:lblAlgn val="ctr"/>
        <c:lblOffset val="100"/>
        <c:noMultiLvlLbl val="0"/>
      </c:catAx>
      <c:valAx>
        <c:axId val="29595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94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Наложенные штрафы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Азнакаевский р-н</c:v>
                </c:pt>
                <c:pt idx="1">
                  <c:v>Бавлинский р-н</c:v>
                </c:pt>
                <c:pt idx="2">
                  <c:v>Муслюмовский р-н</c:v>
                </c:pt>
                <c:pt idx="3">
                  <c:v>Ютазинский р-н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</c:v>
                </c:pt>
                <c:pt idx="1">
                  <c:v>80</c:v>
                </c:pt>
                <c:pt idx="2">
                  <c:v>46</c:v>
                </c:pt>
                <c:pt idx="3">
                  <c:v>18.5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Взысканные штрафы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Азнакаевский р-н</c:v>
                </c:pt>
                <c:pt idx="1">
                  <c:v>Бавлинский р-н</c:v>
                </c:pt>
                <c:pt idx="2">
                  <c:v>Муслюмовский р-н</c:v>
                </c:pt>
                <c:pt idx="3">
                  <c:v>Ютазинский р-н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</c:v>
                </c:pt>
                <c:pt idx="1">
                  <c:v>61</c:v>
                </c:pt>
                <c:pt idx="2">
                  <c:v>4.5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624960"/>
        <c:axId val="29634944"/>
        <c:axId val="26163840"/>
      </c:bar3DChart>
      <c:catAx>
        <c:axId val="296249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9634944"/>
        <c:crosses val="autoZero"/>
        <c:auto val="1"/>
        <c:lblAlgn val="ctr"/>
        <c:lblOffset val="100"/>
        <c:noMultiLvlLbl val="0"/>
      </c:catAx>
      <c:valAx>
        <c:axId val="29634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624960"/>
        <c:crosses val="autoZero"/>
        <c:crossBetween val="between"/>
      </c:valAx>
      <c:serAx>
        <c:axId val="26163840"/>
        <c:scaling>
          <c:orientation val="minMax"/>
        </c:scaling>
        <c:delete val="1"/>
        <c:axPos val="b"/>
        <c:majorTickMark val="out"/>
        <c:minorTickMark val="none"/>
        <c:tickLblPos val="nextTo"/>
        <c:crossAx val="29634944"/>
        <c:crosses val="autoZero"/>
      </c:ser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9716080078903721E-3"/>
                  <c:y val="-2.8794986498098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5195613185836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Отобрано проб </c:v>
                </c:pt>
                <c:pt idx="1">
                  <c:v>Выполнено анализов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220</c:v>
                </c:pt>
                <c:pt idx="1">
                  <c:v>163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886432031561489E-2"/>
                  <c:y val="-1.7996866561311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230276074958541E-2"/>
                  <c:y val="-3.2394359810361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Отобрано проб </c:v>
                </c:pt>
                <c:pt idx="1">
                  <c:v>Выполнено анализов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218</c:v>
                </c:pt>
                <c:pt idx="1">
                  <c:v>366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758208"/>
        <c:axId val="29759744"/>
        <c:axId val="0"/>
      </c:bar3DChart>
      <c:catAx>
        <c:axId val="29758208"/>
        <c:scaling>
          <c:orientation val="minMax"/>
        </c:scaling>
        <c:delete val="0"/>
        <c:axPos val="b"/>
        <c:majorTickMark val="out"/>
        <c:minorTickMark val="none"/>
        <c:tickLblPos val="nextTo"/>
        <c:crossAx val="29759744"/>
        <c:crosses val="autoZero"/>
        <c:auto val="1"/>
        <c:lblAlgn val="ctr"/>
        <c:lblOffset val="100"/>
        <c:noMultiLvlLbl val="0"/>
      </c:catAx>
      <c:valAx>
        <c:axId val="29759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7582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Водные объекты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Отобрано проб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202</c:v>
                </c:pt>
                <c:pt idx="1">
                  <c:v>130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Сточные воды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12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Анализы стоков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151</c:v>
                </c:pt>
                <c:pt idx="1">
                  <c:v>78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Анализы природных вод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4834819540844814E-2"/>
                  <c:y val="-3.527385846017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4928</c:v>
                </c:pt>
                <c:pt idx="1">
                  <c:v>1958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Анализы био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2013 год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116</c:v>
                </c:pt>
                <c:pt idx="1">
                  <c:v>118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5874688"/>
        <c:axId val="35876224"/>
        <c:axId val="0"/>
      </c:bar3DChart>
      <c:catAx>
        <c:axId val="3587468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5876224"/>
        <c:crosses val="autoZero"/>
        <c:auto val="1"/>
        <c:lblAlgn val="ctr"/>
        <c:lblOffset val="100"/>
        <c:noMultiLvlLbl val="0"/>
      </c:catAx>
      <c:valAx>
        <c:axId val="358762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58746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3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CF2BC-3297-4FCC-9B17-BB77393F2EBE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945B0-CC5F-4444-8DF8-595FC5200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7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945B0-CC5F-4444-8DF8-595FC5200D3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285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945B0-CC5F-4444-8DF8-595FC5200D3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163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945B0-CC5F-4444-8DF8-595FC5200D3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072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6F9B-64E1-459D-8E29-4BEF5296FCA4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1C8FF-0563-4337-A97E-6F370D016870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C1A3B-33D7-4FAE-94BF-338F11DE8860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10DB8-BEA4-4BA0-A5B8-82CF1C2B6518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1D29A-4322-4430-8F4C-F4491EA28F3D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54FC-8E3D-4F55-8685-70A147CABF83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031C-B2A0-4D94-9D6E-04A4E6899749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24C0-4B15-4DB3-9ACC-44A0700AC74C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01B0-A0FC-4D12-BC49-8B08E29A521A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4428-7D8B-4B13-B3DB-4AC67877131C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35EA-B731-4E2A-A736-B4A343FA7F92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94FED8-0219-4C2F-8CC1-F5AE4914F1CE}" type="datetime1">
              <a:rPr lang="ru-RU" smtClean="0"/>
              <a:t>16.01.2015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132440" cy="432048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200" dirty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ДОКЛАД</a:t>
            </a:r>
            <a:br>
              <a:rPr lang="ru-RU" sz="36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«Результаты </a:t>
            </a:r>
            <a:r>
              <a:rPr lang="ru-RU" sz="36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деятельности Приикского территориального управления Министерства экологии и природных ресурсов Республики Татарстан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 2014 год и задачи на 2015 год»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Вынесенные постановления в 2014 году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2400" y="62068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/>
              <a:t>10</a:t>
            </a:fld>
            <a:endParaRPr lang="ru-RU" sz="2000" b="1" dirty="0"/>
          </a:p>
        </p:txBody>
      </p:sp>
      <p:graphicFrame>
        <p:nvGraphicFramePr>
          <p:cNvPr id="7" name="Объект 6" title="Вынесено постановлений, в тыс.руб.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62148654"/>
              </p:ext>
            </p:extLst>
          </p:nvPr>
        </p:nvGraphicFramePr>
        <p:xfrm>
          <a:off x="4648200" y="1920875"/>
          <a:ext cx="40386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6" title="Вынесено постановлений, в тыс.руб.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34443427"/>
              </p:ext>
            </p:extLst>
          </p:nvPr>
        </p:nvGraphicFramePr>
        <p:xfrm>
          <a:off x="457200" y="1772816"/>
          <a:ext cx="4038600" cy="458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799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Взысканные штрафы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16986288"/>
              </p:ext>
            </p:extLst>
          </p:nvPr>
        </p:nvGraphicFramePr>
        <p:xfrm>
          <a:off x="457200" y="1556792"/>
          <a:ext cx="4038600" cy="479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44408" y="476672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000" b="1" smtClean="0"/>
              <a:t>11</a:t>
            </a:fld>
            <a:endParaRPr lang="ru-RU" sz="2000" b="1" dirty="0"/>
          </a:p>
        </p:txBody>
      </p:sp>
      <p:graphicFrame>
        <p:nvGraphicFramePr>
          <p:cNvPr id="7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3054124"/>
              </p:ext>
            </p:extLst>
          </p:nvPr>
        </p:nvGraphicFramePr>
        <p:xfrm>
          <a:off x="4355976" y="1628800"/>
          <a:ext cx="4330824" cy="47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68957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Административные комиссии районов по ст. 3.6 КоАП РТ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Количество направленных дел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Сумма наложенных и взысканных штрафов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00392" y="54868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000" b="1" smtClean="0"/>
              <a:t>12</a:t>
            </a:fld>
            <a:endParaRPr lang="ru-RU" sz="2000" b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58723617"/>
              </p:ext>
            </p:extLst>
          </p:nvPr>
        </p:nvGraphicFramePr>
        <p:xfrm>
          <a:off x="251520" y="2924944"/>
          <a:ext cx="3816424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55551708"/>
              </p:ext>
            </p:extLst>
          </p:nvPr>
        </p:nvGraphicFramePr>
        <p:xfrm>
          <a:off x="3923928" y="2780928"/>
          <a:ext cx="494387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57277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Предъявлено ущербов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5127848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Предъявлено </a:t>
            </a:r>
            <a:r>
              <a:rPr lang="ru-RU" sz="3600" b="1" dirty="0" smtClean="0"/>
              <a:t>12 </a:t>
            </a:r>
            <a:r>
              <a:rPr lang="ru-RU" sz="3600" dirty="0" smtClean="0"/>
              <a:t>ущербов </a:t>
            </a:r>
            <a:r>
              <a:rPr lang="ru-RU" sz="3600" dirty="0">
                <a:solidFill>
                  <a:prstClr val="black"/>
                </a:solidFill>
              </a:rPr>
              <a:t>на общую сумму </a:t>
            </a:r>
            <a:r>
              <a:rPr lang="ru-RU" sz="3600" b="1" dirty="0" smtClean="0">
                <a:solidFill>
                  <a:prstClr val="black"/>
                </a:solidFill>
              </a:rPr>
              <a:t>212,291 </a:t>
            </a:r>
            <a:r>
              <a:rPr lang="ru-RU" sz="3600" dirty="0" err="1">
                <a:solidFill>
                  <a:prstClr val="black"/>
                </a:solidFill>
              </a:rPr>
              <a:t>тыс.руб</a:t>
            </a:r>
            <a:r>
              <a:rPr lang="ru-RU" sz="3600" dirty="0">
                <a:solidFill>
                  <a:prstClr val="black"/>
                </a:solidFill>
              </a:rPr>
              <a:t>. </a:t>
            </a:r>
            <a:endParaRPr lang="ru-RU" sz="3600" dirty="0" smtClean="0"/>
          </a:p>
          <a:p>
            <a:pPr lvl="0">
              <a:buClr>
                <a:srgbClr val="0BD0D9"/>
              </a:buClr>
            </a:pPr>
            <a:r>
              <a:rPr lang="ru-RU" sz="3600" dirty="0" smtClean="0"/>
              <a:t>Взыскано </a:t>
            </a:r>
            <a:r>
              <a:rPr lang="ru-RU" sz="3600" b="1" dirty="0" smtClean="0"/>
              <a:t>7 </a:t>
            </a:r>
            <a:r>
              <a:rPr lang="ru-RU" sz="3600" dirty="0" smtClean="0">
                <a:solidFill>
                  <a:prstClr val="black"/>
                </a:solidFill>
              </a:rPr>
              <a:t>ущербов </a:t>
            </a:r>
            <a:r>
              <a:rPr lang="ru-RU" sz="3600" dirty="0">
                <a:solidFill>
                  <a:prstClr val="black"/>
                </a:solidFill>
              </a:rPr>
              <a:t>на общую сумму </a:t>
            </a:r>
            <a:r>
              <a:rPr lang="ru-RU" sz="3600" b="1" dirty="0" smtClean="0">
                <a:solidFill>
                  <a:prstClr val="black"/>
                </a:solidFill>
              </a:rPr>
              <a:t>200,695 </a:t>
            </a:r>
            <a:r>
              <a:rPr lang="ru-RU" sz="3600" dirty="0" err="1">
                <a:solidFill>
                  <a:prstClr val="black"/>
                </a:solidFill>
              </a:rPr>
              <a:t>тыс.руб</a:t>
            </a:r>
            <a:r>
              <a:rPr lang="ru-RU" sz="3600" dirty="0">
                <a:solidFill>
                  <a:prstClr val="black"/>
                </a:solidFill>
              </a:rPr>
              <a:t>. </a:t>
            </a:r>
          </a:p>
          <a:p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00392" y="476672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13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955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2160240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Обследование водоохранных зон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водоемов</a:t>
            </a:r>
            <a:r>
              <a:rPr lang="ru-RU" sz="2300" b="1" dirty="0">
                <a:solidFill>
                  <a:srgbClr val="C00000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2300" b="1" dirty="0">
                <a:solidFill>
                  <a:srgbClr val="C00000"/>
                </a:solidFill>
                <a:latin typeface="Calibri" pitchFamily="34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2" descr="C:\Users\Milausha\Desktop\администрация 2013 15 04\агрофирма азнакай\DSCN23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563" y="1212309"/>
            <a:ext cx="3591098" cy="288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Milausha\Desktop\администрация 2013 15 04\агрофирма азнакай\DSCN2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96752"/>
            <a:ext cx="3789362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X:\Приикское ТУ\Эльза\администрация 2013 15 04\Чекан паводок\DSCF00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7775"/>
            <a:ext cx="3805237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Milausha\Desktop\администрация 2013 15 04\Чекан паводок\DSCF00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6046" y="3787775"/>
            <a:ext cx="380682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16416" y="816347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14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56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Биологические очистные сооружения </a:t>
            </a:r>
            <a:r>
              <a:rPr lang="ru-RU" dirty="0" err="1" smtClean="0"/>
              <a:t>г.Бавлы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3744416" cy="2795311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 dirty="0"/>
          </a:p>
        </p:txBody>
      </p:sp>
      <p:pic>
        <p:nvPicPr>
          <p:cNvPr id="1028" name="Picture 4" descr="X:\Приикское ТУ\Итоги 2014 Низамов\25.11.2014\Изображение 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279" y="3272246"/>
            <a:ext cx="3908644" cy="291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007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2704"/>
          </a:xfrm>
        </p:spPr>
        <p:txBody>
          <a:bodyPr/>
          <a:lstStyle/>
          <a:p>
            <a:pPr algn="ctr"/>
            <a:r>
              <a:rPr lang="ru-RU" b="1" dirty="0"/>
              <a:t>Операция «Чистый воздух»</a:t>
            </a: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4" y="1268760"/>
            <a:ext cx="3528390" cy="4627899"/>
          </a:xfrm>
        </p:spPr>
      </p:pic>
      <p:pic>
        <p:nvPicPr>
          <p:cNvPr id="5" name="Picture 3" descr="X:\Приикское ТУ\доклад июнь\Копия DSCF2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1268760"/>
            <a:ext cx="2592289" cy="464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71764" y="1391615"/>
            <a:ext cx="248376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Выполнено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841 проверок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Выявлено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177 нарушений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kern="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Составлено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177 протоколов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baseline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Вынесено постановлений на общую сумму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baseline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88,5 тыс.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18864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16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240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Стационарный автоматизированный пост наблюдения за состоянием атмосферного воздуха в г. Азнакаево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</a:b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1943" y="1319808"/>
            <a:ext cx="3975100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116632"/>
            <a:ext cx="762000" cy="340147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17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19808"/>
            <a:ext cx="4724895" cy="3543672"/>
          </a:xfrm>
        </p:spPr>
      </p:pic>
    </p:spTree>
    <p:extLst>
      <p:ext uri="{BB962C8B-B14F-4D97-AF65-F5344CB8AC3E}">
        <p14:creationId xmlns:p14="http://schemas.microsoft.com/office/powerpoint/2010/main" val="1378527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Секторы анализа атмосферного </a:t>
            </a: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воздуха</a:t>
            </a:r>
            <a:r>
              <a:rPr lang="ru-RU" sz="2400" b="1" dirty="0">
                <a:solidFill>
                  <a:srgbClr val="C00000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libri" pitchFamily="34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00808"/>
            <a:ext cx="4067945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18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78534039"/>
              </p:ext>
            </p:extLst>
          </p:nvPr>
        </p:nvGraphicFramePr>
        <p:xfrm>
          <a:off x="4034989" y="1628800"/>
          <a:ext cx="5109011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882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68728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700" b="1" dirty="0">
                <a:solidFill>
                  <a:srgbClr val="4F81BD"/>
                </a:solidFill>
                <a:latin typeface="Calibri" pitchFamily="34" charset="0"/>
                <a:ea typeface="+mn-ea"/>
                <a:cs typeface="+mn-cs"/>
              </a:rPr>
              <a:t>Сектор анализа сточных и природных вод</a:t>
            </a:r>
            <a:r>
              <a:rPr lang="ru-RU" sz="2400" b="1" dirty="0">
                <a:solidFill>
                  <a:srgbClr val="4F81BD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4F81BD"/>
                </a:solidFill>
                <a:latin typeface="Calibri" pitchFamily="34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52736"/>
            <a:ext cx="38519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/>
              <a:t>19</a:t>
            </a:fld>
            <a:endParaRPr lang="ru-RU" sz="2400" b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6098574"/>
              </p:ext>
            </p:extLst>
          </p:nvPr>
        </p:nvGraphicFramePr>
        <p:xfrm>
          <a:off x="3779912" y="1052736"/>
          <a:ext cx="536408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5013176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 </a:t>
            </a:r>
            <a:r>
              <a:rPr lang="ru-RU" dirty="0" smtClean="0"/>
              <a:t>2014 года </a:t>
            </a:r>
            <a:r>
              <a:rPr lang="ru-RU" dirty="0"/>
              <a:t>сектором анализа сточных и природных вод </a:t>
            </a:r>
            <a:r>
              <a:rPr lang="ru-RU" dirty="0" smtClean="0"/>
              <a:t> проведено 4928 (</a:t>
            </a:r>
            <a:r>
              <a:rPr lang="ru-RU" dirty="0">
                <a:solidFill>
                  <a:prstClr val="black"/>
                </a:solidFill>
              </a:rPr>
              <a:t>1958 </a:t>
            </a:r>
            <a:r>
              <a:rPr lang="ru-RU" dirty="0" smtClean="0"/>
              <a:t>-2013 </a:t>
            </a:r>
            <a:r>
              <a:rPr lang="ru-RU" dirty="0"/>
              <a:t>г.) анализов, из них </a:t>
            </a:r>
            <a:r>
              <a:rPr lang="ru-RU" dirty="0" smtClean="0"/>
              <a:t>220 (118– 2013г</a:t>
            </a:r>
            <a:r>
              <a:rPr lang="ru-RU" dirty="0"/>
              <a:t>.) проб, </a:t>
            </a:r>
            <a:r>
              <a:rPr lang="ru-RU" dirty="0" smtClean="0"/>
              <a:t>976 (434-2013г</a:t>
            </a:r>
            <a:r>
              <a:rPr lang="ru-RU" dirty="0"/>
              <a:t>.) анализов являются нестандартными</a:t>
            </a:r>
          </a:p>
        </p:txBody>
      </p:sp>
    </p:spTree>
    <p:extLst>
      <p:ext uri="{BB962C8B-B14F-4D97-AF65-F5344CB8AC3E}">
        <p14:creationId xmlns:p14="http://schemas.microsoft.com/office/powerpoint/2010/main" val="1902846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" y="1196752"/>
            <a:ext cx="9144000" cy="554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2400" y="62068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86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72400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20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98" y="1935163"/>
            <a:ext cx="5879803" cy="4389437"/>
          </a:xfrm>
        </p:spPr>
      </p:pic>
    </p:spTree>
    <p:extLst>
      <p:ext uri="{BB962C8B-B14F-4D97-AF65-F5344CB8AC3E}">
        <p14:creationId xmlns:p14="http://schemas.microsoft.com/office/powerpoint/2010/main" val="4145080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8384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21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3303242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pic>
        <p:nvPicPr>
          <p:cNvPr id="4" name="Picture 3" descr="X:\Приикское ТУ\Эльза\Доклад 11 мес.13 год\Фото экологическое образование\DSCF03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76568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97215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22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355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8384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23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X:\Приикское ТУ\Эльза\Доклад 11 мес.13 год\Фото экологическое образование\DSCF15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43383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856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24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15846655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8384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25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X:\Приикское ТУ\Эльза\Доклад 11 мес.13 год\Фото экологическое образование\DSC0126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43271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550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296144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Районная премия «Чулпан»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в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  <a:t>номинации «Юный эколог»</a:t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n-ea"/>
                <a:cs typeface="+mn-cs"/>
              </a:rPr>
            </a:b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26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98" y="1935163"/>
            <a:ext cx="5879803" cy="4389437"/>
          </a:xfrm>
        </p:spPr>
      </p:pic>
    </p:spTree>
    <p:extLst>
      <p:ext uri="{BB962C8B-B14F-4D97-AF65-F5344CB8AC3E}">
        <p14:creationId xmlns:p14="http://schemas.microsoft.com/office/powerpoint/2010/main" val="3156634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Экологическое воспитание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27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98" y="1935163"/>
            <a:ext cx="5879803" cy="4389437"/>
          </a:xfrm>
        </p:spPr>
      </p:pic>
    </p:spTree>
    <p:extLst>
      <p:ext uri="{BB962C8B-B14F-4D97-AF65-F5344CB8AC3E}">
        <p14:creationId xmlns:p14="http://schemas.microsoft.com/office/powerpoint/2010/main" val="36353634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112" y="61745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14.11.2014г </a:t>
            </a:r>
            <a:r>
              <a:rPr lang="ru-RU" sz="1800" b="1" dirty="0"/>
              <a:t>в с. </a:t>
            </a:r>
            <a:r>
              <a:rPr lang="ru-RU" sz="1800" b="1" dirty="0" smtClean="0"/>
              <a:t>Микулино </a:t>
            </a:r>
            <a:r>
              <a:rPr lang="ru-RU" sz="1800" b="1" dirty="0"/>
              <a:t>Азнакаевского муниципального района состоялся выездной семинар по экологии «Охрана окружающей среды и обеспечение экологической безопасности в Азнакаевском муниципальном районе</a:t>
            </a:r>
            <a:r>
              <a:rPr lang="ru-RU" sz="1800" b="1" dirty="0" smtClean="0"/>
              <a:t>»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35480"/>
            <a:ext cx="7267735" cy="438912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76672"/>
            <a:ext cx="529224" cy="360039"/>
          </a:xfrm>
        </p:spPr>
        <p:txBody>
          <a:bodyPr/>
          <a:lstStyle/>
          <a:p>
            <a:fld id="{B19B0651-EE4F-4900-A07F-96A6BFA9D0F0}" type="slidenum">
              <a:rPr lang="ru-RU" sz="1800" b="1" smtClean="0"/>
              <a:t>28</a:t>
            </a:fld>
            <a:endParaRPr lang="ru-RU" sz="1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37" y="1772816"/>
            <a:ext cx="7411751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6094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/>
                <a:ea typeface="Times New Roman"/>
              </a:rPr>
              <a:t>Победители </a:t>
            </a:r>
            <a:r>
              <a:rPr lang="ru-RU" sz="4000" dirty="0" smtClean="0">
                <a:latin typeface="Times New Roman"/>
                <a:ea typeface="Times New Roman"/>
              </a:rPr>
              <a:t>конкурса </a:t>
            </a:r>
            <a:r>
              <a:rPr lang="ru-RU" sz="4000" dirty="0">
                <a:latin typeface="Times New Roman"/>
                <a:ea typeface="Times New Roman"/>
              </a:rPr>
              <a:t>«ЭКОлидер»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76872"/>
            <a:ext cx="8147248" cy="4047728"/>
          </a:xfrm>
        </p:spPr>
        <p:txBody>
          <a:bodyPr/>
          <a:lstStyle/>
          <a:p>
            <a:pPr marL="228600" algn="just">
              <a:lnSpc>
                <a:spcPct val="150000"/>
              </a:lnSpc>
              <a:spcAft>
                <a:spcPts val="0"/>
              </a:spcAft>
              <a:tabLst>
                <a:tab pos="9144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1 место - </a:t>
            </a:r>
            <a:r>
              <a:rPr lang="ru-RU" sz="2800" dirty="0" err="1">
                <a:latin typeface="Times New Roman"/>
                <a:ea typeface="Times New Roman"/>
              </a:rPr>
              <a:t>Азнакаевский</a:t>
            </a:r>
            <a:r>
              <a:rPr lang="ru-RU" sz="2800" dirty="0">
                <a:latin typeface="Times New Roman"/>
                <a:ea typeface="Times New Roman"/>
              </a:rPr>
              <a:t> муниципальный район</a:t>
            </a:r>
          </a:p>
          <a:p>
            <a:pPr marL="228600" algn="just">
              <a:lnSpc>
                <a:spcPct val="150000"/>
              </a:lnSpc>
              <a:spcAft>
                <a:spcPts val="0"/>
              </a:spcAft>
              <a:tabLst>
                <a:tab pos="914400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2 место - </a:t>
            </a:r>
            <a:r>
              <a:rPr lang="ru-RU" sz="2800" dirty="0" err="1">
                <a:latin typeface="Times New Roman"/>
                <a:ea typeface="Times New Roman"/>
              </a:rPr>
              <a:t>Муслюмовский</a:t>
            </a:r>
            <a:r>
              <a:rPr lang="ru-RU" sz="2800" dirty="0">
                <a:latin typeface="Times New Roman"/>
                <a:ea typeface="Times New Roman"/>
              </a:rPr>
              <a:t> муниципальный район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00392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29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494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Природоохранные мероприятия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/>
                <a:ea typeface="Times New Roman"/>
              </a:rPr>
              <a:t>   </a:t>
            </a: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3200" dirty="0" smtClean="0"/>
              <a:t>Предприятиями  и организациями  подконтрольной территории за отчетный период выполнены природоохранные мероприятия на сумму </a:t>
            </a:r>
            <a:r>
              <a:rPr lang="ru-RU" sz="3200" b="1" dirty="0" smtClean="0">
                <a:solidFill>
                  <a:srgbClr val="FF0000"/>
                </a:solidFill>
              </a:rPr>
              <a:t>456764, 36 тыс. руб., </a:t>
            </a:r>
          </a:p>
          <a:p>
            <a:pPr marL="0" indent="0">
              <a:buNone/>
            </a:pPr>
            <a:r>
              <a:rPr lang="ru-RU" sz="3200" b="1" dirty="0" smtClean="0"/>
              <a:t>  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388 522, 958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тыс. руб. -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2013г.</a:t>
            </a:r>
          </a:p>
          <a:p>
            <a:pPr marL="0" indent="0"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/>
              <a:t>Предотвращенный экологический ущерб за отчетный год составляет </a:t>
            </a:r>
            <a:r>
              <a:rPr lang="ru-RU" sz="3200" b="1" dirty="0" smtClean="0">
                <a:solidFill>
                  <a:srgbClr val="FF0000"/>
                </a:solidFill>
              </a:rPr>
              <a:t>187 446,0 </a:t>
            </a:r>
            <a:r>
              <a:rPr lang="ru-RU" sz="3200" b="1" dirty="0">
                <a:solidFill>
                  <a:srgbClr val="FF0000"/>
                </a:solidFill>
              </a:rPr>
              <a:t>тыс. </a:t>
            </a:r>
            <a:r>
              <a:rPr lang="ru-RU" sz="3200" b="1" dirty="0" smtClean="0">
                <a:solidFill>
                  <a:srgbClr val="FF0000"/>
                </a:solidFill>
              </a:rPr>
              <a:t>руб.,</a:t>
            </a:r>
          </a:p>
          <a:p>
            <a:pPr marL="0" indent="0">
              <a:buNone/>
            </a:pPr>
            <a:r>
              <a:rPr lang="ru-RU" sz="3200" b="1" dirty="0" smtClean="0"/>
              <a:t>120 944,7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тыс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. руб. -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2013г.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2400" y="26064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3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6261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/>
                <a:ea typeface="Times New Roman"/>
              </a:rPr>
              <a:t>Победитель </a:t>
            </a:r>
            <a:r>
              <a:rPr lang="ru-RU" sz="4000" dirty="0" smtClean="0">
                <a:latin typeface="Times New Roman"/>
                <a:ea typeface="Times New Roman"/>
              </a:rPr>
              <a:t>конкурса  </a:t>
            </a:r>
            <a:br>
              <a:rPr lang="ru-RU" sz="4000" dirty="0" smtClean="0">
                <a:latin typeface="Times New Roman"/>
                <a:ea typeface="Times New Roman"/>
              </a:rPr>
            </a:br>
            <a:r>
              <a:rPr lang="ru-RU" sz="4000" dirty="0" smtClean="0">
                <a:latin typeface="Times New Roman"/>
                <a:ea typeface="Times New Roman"/>
              </a:rPr>
              <a:t>«</a:t>
            </a:r>
            <a:r>
              <a:rPr lang="ru-RU" sz="4000" dirty="0">
                <a:latin typeface="Times New Roman"/>
                <a:ea typeface="Times New Roman"/>
              </a:rPr>
              <a:t>Человек и природа»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821168"/>
          </a:xfrm>
        </p:spPr>
        <p:txBody>
          <a:bodyPr>
            <a:normAutofit fontScale="40000" lnSpcReduction="20000"/>
          </a:bodyPr>
          <a:lstStyle/>
          <a:p>
            <a:pPr marL="41148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0215" algn="l"/>
              </a:tabLst>
            </a:pPr>
            <a:endParaRPr lang="ru-RU" sz="2000" dirty="0">
              <a:latin typeface="Times New Roman"/>
              <a:ea typeface="Times New Roman"/>
            </a:endParaRPr>
          </a:p>
          <a:p>
            <a:pPr marL="41148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0215" algn="l"/>
              </a:tabLst>
            </a:pPr>
            <a:r>
              <a:rPr lang="ru-RU" sz="4000" b="1" i="1" dirty="0">
                <a:latin typeface="Times New Roman"/>
                <a:ea typeface="Times New Roman"/>
              </a:rPr>
              <a:t>Номинация «Лучшая публикация в периодических печатных изданиях» 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latin typeface="Times New Roman"/>
                <a:ea typeface="Times New Roman"/>
              </a:rPr>
              <a:t>1</a:t>
            </a:r>
            <a:r>
              <a:rPr lang="ru-RU" sz="4000" dirty="0">
                <a:latin typeface="Times New Roman"/>
                <a:ea typeface="Times New Roman"/>
              </a:rPr>
              <a:t>.  газета «</a:t>
            </a:r>
            <a:r>
              <a:rPr lang="ru-RU" sz="4000" dirty="0" err="1">
                <a:latin typeface="Times New Roman"/>
                <a:ea typeface="Times New Roman"/>
              </a:rPr>
              <a:t>Авыл</a:t>
            </a:r>
            <a:r>
              <a:rPr lang="ru-RU" sz="4000" dirty="0">
                <a:latin typeface="Times New Roman"/>
                <a:ea typeface="Times New Roman"/>
              </a:rPr>
              <a:t> </a:t>
            </a:r>
            <a:r>
              <a:rPr lang="ru-RU" sz="4000" dirty="0" err="1">
                <a:latin typeface="Times New Roman"/>
                <a:ea typeface="Times New Roman"/>
              </a:rPr>
              <a:t>утлары</a:t>
            </a:r>
            <a:r>
              <a:rPr lang="ru-RU" sz="4000" dirty="0">
                <a:latin typeface="Times New Roman"/>
                <a:ea typeface="Times New Roman"/>
              </a:rPr>
              <a:t>», </a:t>
            </a:r>
            <a:r>
              <a:rPr lang="ru-RU" sz="4000" dirty="0" err="1">
                <a:latin typeface="Times New Roman"/>
                <a:ea typeface="Times New Roman"/>
              </a:rPr>
              <a:t>Муслюмовский</a:t>
            </a:r>
            <a:r>
              <a:rPr lang="ru-RU" sz="4000" dirty="0">
                <a:latin typeface="Times New Roman"/>
                <a:ea typeface="Times New Roman"/>
              </a:rPr>
              <a:t> район.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latin typeface="Times New Roman"/>
                <a:ea typeface="Times New Roman"/>
              </a:rPr>
              <a:t>2.  газета «Слава труду»,  </a:t>
            </a:r>
            <a:r>
              <a:rPr lang="ru-RU" sz="4000" dirty="0" err="1">
                <a:latin typeface="Times New Roman"/>
                <a:ea typeface="Times New Roman"/>
              </a:rPr>
              <a:t>Бавлинский</a:t>
            </a:r>
            <a:r>
              <a:rPr lang="ru-RU" sz="4000" dirty="0">
                <a:latin typeface="Times New Roman"/>
                <a:ea typeface="Times New Roman"/>
              </a:rPr>
              <a:t> район.  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latin typeface="Times New Roman"/>
                <a:ea typeface="Times New Roman"/>
              </a:rPr>
              <a:t>3.  газета   «Маяк» г. Азнакаево </a:t>
            </a:r>
            <a:r>
              <a:rPr lang="ru-RU" sz="4000" dirty="0" err="1">
                <a:latin typeface="Times New Roman"/>
                <a:ea typeface="Times New Roman"/>
              </a:rPr>
              <a:t>Саниева</a:t>
            </a:r>
            <a:r>
              <a:rPr lang="ru-RU" sz="4000" dirty="0">
                <a:latin typeface="Times New Roman"/>
                <a:ea typeface="Times New Roman"/>
              </a:rPr>
              <a:t> </a:t>
            </a:r>
            <a:r>
              <a:rPr lang="ru-RU" sz="4000" dirty="0" err="1">
                <a:latin typeface="Times New Roman"/>
                <a:ea typeface="Times New Roman"/>
              </a:rPr>
              <a:t>Тансылу</a:t>
            </a:r>
            <a:r>
              <a:rPr lang="ru-RU" sz="4000" dirty="0">
                <a:latin typeface="Times New Roman"/>
                <a:ea typeface="Times New Roman"/>
              </a:rPr>
              <a:t>.   </a:t>
            </a:r>
            <a:endParaRPr lang="ru-RU" sz="2000" dirty="0">
              <a:latin typeface="Times New Roman"/>
              <a:ea typeface="Times New Roman"/>
            </a:endParaRPr>
          </a:p>
          <a:p>
            <a:pPr marL="41148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000" b="1" i="1" dirty="0">
                <a:latin typeface="Times New Roman"/>
                <a:ea typeface="Times New Roman"/>
              </a:rPr>
              <a:t>Номинация </a:t>
            </a:r>
            <a:r>
              <a:rPr lang="ru-RU" sz="4000" b="1" i="1" dirty="0" smtClean="0">
                <a:latin typeface="Times New Roman"/>
                <a:ea typeface="Times New Roman"/>
              </a:rPr>
              <a:t>«Лучшая фоторабота»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1.Кожемякина Римма ученица 11 класса МБОУ СОШ №1 </a:t>
            </a:r>
            <a:r>
              <a:rPr lang="ru-RU" sz="4000" dirty="0" err="1">
                <a:solidFill>
                  <a:srgbClr val="000000"/>
                </a:solidFill>
                <a:latin typeface="Times New Roman"/>
                <a:ea typeface="Times New Roman"/>
              </a:rPr>
              <a:t>п.г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. т. Актюбинский 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2. Рафия </a:t>
            </a:r>
            <a:r>
              <a:rPr lang="ru-RU" sz="4000" dirty="0" err="1">
                <a:solidFill>
                  <a:srgbClr val="000000"/>
                </a:solidFill>
                <a:latin typeface="Times New Roman"/>
                <a:ea typeface="Times New Roman"/>
              </a:rPr>
              <a:t>Кашапова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  жительница г. Азнакаево</a:t>
            </a:r>
            <a:endParaRPr lang="ru-RU" sz="2000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3. </a:t>
            </a:r>
            <a:r>
              <a:rPr lang="ru-RU" sz="4000" dirty="0" err="1">
                <a:solidFill>
                  <a:srgbClr val="000000"/>
                </a:solidFill>
                <a:latin typeface="Times New Roman"/>
                <a:ea typeface="Times New Roman"/>
              </a:rPr>
              <a:t>Екатекрина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 err="1">
                <a:solidFill>
                  <a:srgbClr val="000000"/>
                </a:solidFill>
                <a:latin typeface="Times New Roman"/>
                <a:ea typeface="Times New Roman"/>
              </a:rPr>
              <a:t>Столярова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 учитель химии и биологии МБОУ СОШ №2 </a:t>
            </a:r>
            <a:r>
              <a:rPr lang="ru-RU" sz="4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п.г.т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. Актюбинский </a:t>
            </a:r>
            <a:endParaRPr lang="ru-RU" sz="2000" dirty="0" smtClean="0">
              <a:latin typeface="Times New Roman"/>
              <a:ea typeface="Times New Roman"/>
            </a:endParaRPr>
          </a:p>
          <a:p>
            <a:pPr marL="41148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4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За создание социальных экологических роликов»</a:t>
            </a:r>
            <a:endParaRPr lang="ru-RU" sz="2000" i="1" dirty="0">
              <a:latin typeface="Times New Roman"/>
              <a:ea typeface="Times New Roman"/>
            </a:endParaRPr>
          </a:p>
          <a:p>
            <a:pPr marL="685800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Валиева Гузель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– ученица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11 класса МБОУ СОШ №7 г. Азнакаево.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4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2400" y="26064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30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958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6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Задачи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677152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/>
              <a:t>проведение инспекционных проверок, плановых и неплановых, качественно, грамотно используя правовые нормативные акты и законы; </a:t>
            </a:r>
          </a:p>
          <a:p>
            <a:r>
              <a:rPr lang="ru-RU" sz="8000" dirty="0"/>
              <a:t>-снижение выбросов в атмосферу за счет завершения реконструкций и модернизаций котельных, перевода автотранспорта на экологически безопасные виды топлива;</a:t>
            </a:r>
          </a:p>
          <a:p>
            <a:r>
              <a:rPr lang="ru-RU" sz="8000" dirty="0"/>
              <a:t>-ускорение реконструкций биологических очистных сооружений, что должно повлечь  снижение уровня загрязнения водных объектов; </a:t>
            </a:r>
          </a:p>
          <a:p>
            <a:r>
              <a:rPr lang="ru-RU" sz="8000" dirty="0"/>
              <a:t>-организовать отведение сточных вод с многоквартирных домов в сельских поселениях региона.</a:t>
            </a:r>
          </a:p>
          <a:p>
            <a:r>
              <a:rPr lang="ru-RU" sz="8000" dirty="0"/>
              <a:t>-увеличение извлечения вторичных ресурсов из образующихся объемов отходов производства и потребления;</a:t>
            </a:r>
          </a:p>
          <a:p>
            <a:r>
              <a:rPr lang="ru-RU" sz="8000" dirty="0"/>
              <a:t>-продолжение совместной работы с исполнительными комитетами по части благоустройства и улучшения санитарного состояния подконтрольной территории;</a:t>
            </a:r>
          </a:p>
          <a:p>
            <a:r>
              <a:rPr lang="ru-RU" sz="8000" dirty="0"/>
              <a:t>- продолжение работ по привлечению средств федерального бюджета на осуществление природоохранных мероприятий (берегоукрепительные работы, обустройство прудов и т.д.)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00392" y="332656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31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2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spcAft>
                <a:spcPct val="0"/>
              </a:spcAft>
              <a:buClr>
                <a:srgbClr val="FFCC00"/>
              </a:buClr>
              <a:buSzPct val="65000"/>
              <a:buNone/>
              <a:defRPr/>
            </a:pPr>
            <a:r>
              <a:rPr lang="ru-RU" sz="9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Благодарю за внимание!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2400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32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294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2471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Природоохранные мероприятия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389120"/>
          </a:xfrm>
        </p:spPr>
        <p:txBody>
          <a:bodyPr>
            <a:noAutofit/>
          </a:bodyPr>
          <a:lstStyle/>
          <a:p>
            <a:r>
              <a:rPr lang="ru-RU" sz="1800" dirty="0"/>
              <a:t>ООО «Татнефть – Геология» проведена рекультивация и возврат земель на площади </a:t>
            </a:r>
            <a:r>
              <a:rPr lang="ru-RU" sz="1800" dirty="0" smtClean="0"/>
              <a:t>72,138 </a:t>
            </a:r>
            <a:r>
              <a:rPr lang="ru-RU" sz="1800" dirty="0"/>
              <a:t>га, освоено </a:t>
            </a:r>
            <a:r>
              <a:rPr lang="ru-RU" sz="1800" dirty="0" smtClean="0"/>
              <a:t>3252,63 </a:t>
            </a:r>
            <a:r>
              <a:rPr lang="ru-RU" sz="1800" dirty="0"/>
              <a:t>тыс. руб. предотвращенный ущерб составляет </a:t>
            </a:r>
            <a:r>
              <a:rPr lang="ru-RU" sz="1800" dirty="0" smtClean="0"/>
              <a:t>86948,2 </a:t>
            </a:r>
            <a:r>
              <a:rPr lang="ru-RU" sz="1800" dirty="0"/>
              <a:t>тыс. руб.</a:t>
            </a:r>
          </a:p>
          <a:p>
            <a:r>
              <a:rPr lang="ru-RU" sz="1800" dirty="0" smtClean="0"/>
              <a:t>ЗАО </a:t>
            </a:r>
            <a:r>
              <a:rPr lang="ru-RU" sz="1800" dirty="0"/>
              <a:t>«Геология» проведена рекультивация и возврат земель на площади </a:t>
            </a:r>
            <a:r>
              <a:rPr lang="ru-RU" sz="1800" dirty="0" smtClean="0"/>
              <a:t>2,57 </a:t>
            </a:r>
            <a:r>
              <a:rPr lang="ru-RU" sz="1800" dirty="0"/>
              <a:t>га, освоено </a:t>
            </a:r>
            <a:r>
              <a:rPr lang="ru-RU" sz="1800" dirty="0" smtClean="0"/>
              <a:t>115,88 </a:t>
            </a:r>
            <a:r>
              <a:rPr lang="ru-RU" sz="1800" dirty="0"/>
              <a:t>тыс. руб. предотвращенный ущерб составляет </a:t>
            </a:r>
            <a:r>
              <a:rPr lang="ru-RU" sz="1800" dirty="0" smtClean="0"/>
              <a:t>3097,6 </a:t>
            </a:r>
            <a:r>
              <a:rPr lang="ru-RU" sz="1800" dirty="0"/>
              <a:t>тыс. руб.</a:t>
            </a:r>
          </a:p>
          <a:p>
            <a:r>
              <a:rPr lang="ru-RU" sz="1800" dirty="0"/>
              <a:t>НГДУ «Азнакаевскнефть» ОАО «Татнефть» проведены </a:t>
            </a:r>
            <a:r>
              <a:rPr lang="ru-RU" sz="1800" dirty="0" smtClean="0"/>
              <a:t>работы по капитальному ремонту нефтепроводов (20,2 км.) </a:t>
            </a:r>
            <a:r>
              <a:rPr lang="ru-RU" sz="1800" dirty="0"/>
              <a:t>на сумму </a:t>
            </a:r>
            <a:r>
              <a:rPr lang="ru-RU" sz="1800" dirty="0" smtClean="0"/>
              <a:t>59951,5 </a:t>
            </a:r>
            <a:r>
              <a:rPr lang="ru-RU" sz="1800" dirty="0"/>
              <a:t>тыс. руб</a:t>
            </a:r>
            <a:r>
              <a:rPr lang="ru-RU" sz="1800" dirty="0" smtClean="0"/>
              <a:t>., водоводов (43,0 км) на сумму 178335,8  тыс. </a:t>
            </a:r>
            <a:r>
              <a:rPr lang="ru-RU" sz="1800" dirty="0" err="1" smtClean="0"/>
              <a:t>руб</a:t>
            </a:r>
            <a:r>
              <a:rPr lang="ru-RU" sz="1800" dirty="0" err="1"/>
              <a:t>переработка</a:t>
            </a:r>
            <a:r>
              <a:rPr lang="ru-RU" sz="1800" dirty="0"/>
              <a:t> </a:t>
            </a:r>
            <a:r>
              <a:rPr lang="ru-RU" sz="1800" dirty="0" err="1"/>
              <a:t>нефтешлама</a:t>
            </a:r>
            <a:r>
              <a:rPr lang="ru-RU" sz="1800" dirty="0"/>
              <a:t> на НШУ в количестве 1050 </a:t>
            </a:r>
            <a:r>
              <a:rPr lang="ru-RU" sz="1800" dirty="0" err="1"/>
              <a:t>тн</a:t>
            </a:r>
            <a:r>
              <a:rPr lang="ru-RU" sz="1800" dirty="0"/>
              <a:t>., сумма затрат 1558,0 тыс. руб., предотвращенный ущерб составляет 4220,5 тыс. руб.               </a:t>
            </a:r>
          </a:p>
          <a:p>
            <a:r>
              <a:rPr lang="ru-RU" sz="1800" dirty="0"/>
              <a:t>  - ООО «Бурение» проведена рекультивация земель на площади 60,37 га на сумму 5517,154 тыс. руб., предотвращенный ущерб составляет 72764,1тыс. руб., повторное использование глинистого бурового раствора в объеме 1504 </a:t>
            </a:r>
            <a:r>
              <a:rPr lang="ru-RU" sz="1800" dirty="0" err="1"/>
              <a:t>куб.м</a:t>
            </a:r>
            <a:r>
              <a:rPr lang="ru-RU" sz="1800" dirty="0"/>
              <a:t>.  сумма затрат 11758,27 тыс. руб., предотвращенный ущерб составляет 3445,9 тыс. руб.               </a:t>
            </a:r>
          </a:p>
          <a:p>
            <a:pPr marL="0" indent="0">
              <a:buNone/>
            </a:pPr>
            <a:r>
              <a:rPr lang="ru-RU" sz="1800" dirty="0"/>
              <a:t>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00392" y="62068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4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624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055840"/>
          </a:xfrm>
        </p:spPr>
        <p:txBody>
          <a:bodyPr>
            <a:noAutofit/>
          </a:bodyPr>
          <a:lstStyle/>
          <a:p>
            <a:r>
              <a:rPr lang="ru-RU" sz="1800" dirty="0"/>
              <a:t>-  НГДУ «</a:t>
            </a:r>
            <a:r>
              <a:rPr lang="ru-RU" sz="1800" dirty="0" err="1"/>
              <a:t>Бавлынефть</a:t>
            </a:r>
            <a:r>
              <a:rPr lang="ru-RU" sz="1800" dirty="0"/>
              <a:t>» ОАО «Татнефть» проведены работы по капитальному ремонту нефтепроводов ( 15,4 км.) на сумму 58325,0 тыс. руб., водоводов (7,8 км.) на сумму 22805,0 тыс. руб.,  переработка нефтесодержащего некондиционного сырья в количестве 2655 </a:t>
            </a:r>
            <a:r>
              <a:rPr lang="ru-RU" sz="1800" dirty="0" err="1"/>
              <a:t>тн</a:t>
            </a:r>
            <a:r>
              <a:rPr lang="ru-RU" sz="1800" dirty="0"/>
              <a:t>., сумма затрат 3942,7 тыс. руб., предотвращенный ущерб составляет 8874,9 тыс. руб., ликвидация  3 скважин – 5565,6  тыс. руб.              </a:t>
            </a:r>
          </a:p>
          <a:p>
            <a:r>
              <a:rPr lang="ru-RU" sz="1800" dirty="0"/>
              <a:t>  - НГДУ «</a:t>
            </a:r>
            <a:r>
              <a:rPr lang="ru-RU" sz="1800" dirty="0" err="1"/>
              <a:t>Джалильнефть</a:t>
            </a:r>
            <a:r>
              <a:rPr lang="ru-RU" sz="1800" dirty="0"/>
              <a:t>» ОАО «Татнефть» проведены работы по капитальному ремонту нефтепроводов на сумму 8407,9 тыс. руб., водоводов  на сумму 27466 тыс. руб.,  ликвидация   скважин –  11035,8  тыс. руб.              </a:t>
            </a:r>
          </a:p>
          <a:p>
            <a:r>
              <a:rPr lang="ru-RU" sz="1800" dirty="0"/>
              <a:t>  - НГДУ «</a:t>
            </a:r>
            <a:r>
              <a:rPr lang="ru-RU" sz="1800" dirty="0" err="1"/>
              <a:t>Туймазанефть</a:t>
            </a:r>
            <a:r>
              <a:rPr lang="ru-RU" sz="1800" dirty="0"/>
              <a:t>» ООО «</a:t>
            </a:r>
            <a:r>
              <a:rPr lang="ru-RU" sz="1800" dirty="0" err="1"/>
              <a:t>Башнефть</a:t>
            </a:r>
            <a:r>
              <a:rPr lang="ru-RU" sz="1800" dirty="0"/>
              <a:t>-Добыча» ликвидирована 28 скважина (</a:t>
            </a:r>
            <a:r>
              <a:rPr lang="ru-RU" sz="1800" dirty="0" err="1"/>
              <a:t>Бавлинский</a:t>
            </a:r>
            <a:r>
              <a:rPr lang="ru-RU" sz="1800" dirty="0"/>
              <a:t> и </a:t>
            </a:r>
            <a:r>
              <a:rPr lang="ru-RU" sz="1800" dirty="0" err="1"/>
              <a:t>Ютазинский</a:t>
            </a:r>
            <a:r>
              <a:rPr lang="ru-RU" sz="1800" dirty="0"/>
              <a:t> р-н), освоено 39472,03 тыс. руб., переработка </a:t>
            </a:r>
            <a:r>
              <a:rPr lang="ru-RU" sz="1800" dirty="0" err="1"/>
              <a:t>нефтешлама</a:t>
            </a:r>
            <a:r>
              <a:rPr lang="ru-RU" sz="1800" dirty="0"/>
              <a:t> на НШУ в количестве 1915,76 </a:t>
            </a:r>
            <a:r>
              <a:rPr lang="ru-RU" sz="1800" dirty="0" err="1"/>
              <a:t>тн</a:t>
            </a:r>
            <a:r>
              <a:rPr lang="ru-RU" sz="1800" dirty="0"/>
              <a:t>., сумма затрат 8854,75 тыс. руб., предотвращенный ущерб составляет 7700,4 тыс. руб.,   капитальный ремонт нефтепроводов ( 1,42 км.) на сумму 1595,0 тыс. руб., водоводов (2,04 км.) на сумму 352,0 тыс. руб.,             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00392" y="476672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5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69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Данные </a:t>
            </a:r>
            <a:r>
              <a:rPr lang="ru-RU" sz="2800" b="1" dirty="0" err="1"/>
              <a:t>Росприроднадзора</a:t>
            </a:r>
            <a:r>
              <a:rPr lang="ru-RU" sz="2800" b="1" dirty="0"/>
              <a:t> по РТ по состоянию на </a:t>
            </a:r>
            <a:r>
              <a:rPr lang="ru-RU" sz="2800" b="1" dirty="0" smtClean="0"/>
              <a:t>01.11.2014г. </a:t>
            </a:r>
            <a:r>
              <a:rPr lang="ru-RU" sz="2800" b="1" dirty="0"/>
              <a:t>за негативное воздействие на окружающую среду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 Азнакаевскому району  поступило </a:t>
            </a:r>
            <a:r>
              <a:rPr lang="ru-RU" dirty="0" smtClean="0"/>
              <a:t>28</a:t>
            </a:r>
            <a:r>
              <a:rPr lang="ru-RU" b="1" dirty="0"/>
              <a:t> </a:t>
            </a:r>
            <a:r>
              <a:rPr lang="ru-RU" b="1" dirty="0" smtClean="0"/>
              <a:t>614,4 </a:t>
            </a:r>
            <a:r>
              <a:rPr lang="ru-RU" dirty="0"/>
              <a:t>тыс</a:t>
            </a:r>
            <a:r>
              <a:rPr lang="ru-RU" dirty="0" smtClean="0"/>
              <a:t>. </a:t>
            </a:r>
            <a:r>
              <a:rPr lang="ru-RU" dirty="0" err="1" smtClean="0"/>
              <a:t>руб</a:t>
            </a:r>
            <a:r>
              <a:rPr lang="ru-RU" dirty="0"/>
              <a:t>, что составляет </a:t>
            </a:r>
            <a:r>
              <a:rPr lang="ru-RU" b="1" dirty="0"/>
              <a:t>96,4</a:t>
            </a:r>
            <a:r>
              <a:rPr lang="ru-RU" b="1" dirty="0" smtClean="0"/>
              <a:t>%;</a:t>
            </a:r>
          </a:p>
          <a:p>
            <a:endParaRPr lang="ru-RU" dirty="0"/>
          </a:p>
          <a:p>
            <a:r>
              <a:rPr lang="ru-RU" dirty="0"/>
              <a:t>по </a:t>
            </a:r>
            <a:r>
              <a:rPr lang="ru-RU" dirty="0" err="1"/>
              <a:t>Бавлинскому</a:t>
            </a:r>
            <a:r>
              <a:rPr lang="ru-RU" dirty="0"/>
              <a:t> району поступило </a:t>
            </a:r>
            <a:r>
              <a:rPr lang="ru-RU" b="1" dirty="0" smtClean="0"/>
              <a:t>9</a:t>
            </a:r>
            <a:r>
              <a:rPr lang="ru-RU" b="1" dirty="0"/>
              <a:t> </a:t>
            </a:r>
            <a:r>
              <a:rPr lang="ru-RU" b="1" dirty="0" smtClean="0"/>
              <a:t>796,2</a:t>
            </a:r>
            <a:r>
              <a:rPr lang="ru-RU" dirty="0" smtClean="0"/>
              <a:t> </a:t>
            </a:r>
            <a:r>
              <a:rPr lang="ru-RU" dirty="0"/>
              <a:t>тыс. </a:t>
            </a:r>
            <a:r>
              <a:rPr lang="ru-RU" dirty="0" err="1"/>
              <a:t>руб</a:t>
            </a:r>
            <a:r>
              <a:rPr lang="ru-RU" dirty="0"/>
              <a:t>, что составляет </a:t>
            </a:r>
            <a:r>
              <a:rPr lang="ru-RU" b="1" dirty="0" smtClean="0"/>
              <a:t>96,1 %;</a:t>
            </a:r>
          </a:p>
          <a:p>
            <a:endParaRPr lang="ru-RU" dirty="0"/>
          </a:p>
          <a:p>
            <a:r>
              <a:rPr lang="ru-RU" dirty="0"/>
              <a:t>по </a:t>
            </a:r>
            <a:r>
              <a:rPr lang="ru-RU" dirty="0" err="1"/>
              <a:t>Ютазинскому</a:t>
            </a:r>
            <a:r>
              <a:rPr lang="ru-RU" dirty="0"/>
              <a:t> району поступило </a:t>
            </a:r>
            <a:r>
              <a:rPr lang="ru-RU" b="1" dirty="0" smtClean="0"/>
              <a:t>8</a:t>
            </a:r>
            <a:r>
              <a:rPr lang="ru-RU" b="1" dirty="0"/>
              <a:t> </a:t>
            </a:r>
            <a:r>
              <a:rPr lang="ru-RU" b="1" dirty="0" smtClean="0"/>
              <a:t>295,6 </a:t>
            </a:r>
            <a:r>
              <a:rPr lang="ru-RU" dirty="0"/>
              <a:t>тыс. руб., что составляет </a:t>
            </a:r>
            <a:r>
              <a:rPr lang="ru-RU" b="1" dirty="0" smtClean="0"/>
              <a:t>114,4%;</a:t>
            </a:r>
          </a:p>
          <a:p>
            <a:endParaRPr lang="ru-RU" dirty="0"/>
          </a:p>
          <a:p>
            <a:r>
              <a:rPr lang="ru-RU" dirty="0"/>
              <a:t>по </a:t>
            </a:r>
            <a:r>
              <a:rPr lang="ru-RU" dirty="0" err="1"/>
              <a:t>Муслюмовскому</a:t>
            </a:r>
            <a:r>
              <a:rPr lang="ru-RU" dirty="0"/>
              <a:t> району поступило </a:t>
            </a:r>
            <a:r>
              <a:rPr lang="ru-RU" b="1" dirty="0"/>
              <a:t>2 </a:t>
            </a:r>
            <a:r>
              <a:rPr lang="ru-RU" b="1" dirty="0" smtClean="0"/>
              <a:t>034,0 </a:t>
            </a:r>
            <a:r>
              <a:rPr lang="ru-RU" dirty="0"/>
              <a:t>тыс. </a:t>
            </a:r>
            <a:r>
              <a:rPr lang="ru-RU" dirty="0" err="1"/>
              <a:t>руб</a:t>
            </a:r>
            <a:r>
              <a:rPr lang="ru-RU" dirty="0"/>
              <a:t>, что составляет </a:t>
            </a:r>
            <a:r>
              <a:rPr lang="ru-RU" b="1" dirty="0" smtClean="0"/>
              <a:t>92,9 %.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76672"/>
            <a:ext cx="401960" cy="288032"/>
          </a:xfrm>
        </p:spPr>
        <p:txBody>
          <a:bodyPr/>
          <a:lstStyle/>
          <a:p>
            <a:fld id="{B19B0651-EE4F-4900-A07F-96A6BFA9D0F0}" type="slidenum">
              <a:rPr lang="ru-RU" sz="2000" b="1" smtClean="0"/>
              <a:t>6</a:t>
            </a:fld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97909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 «Народный контроль»</a:t>
            </a:r>
            <a:br>
              <a:rPr lang="ru-RU" dirty="0" smtClean="0"/>
            </a:br>
            <a:r>
              <a:rPr lang="ru-RU" dirty="0" smtClean="0"/>
              <a:t>8 (843)267-68-87</a:t>
            </a: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0854" y="2992449"/>
            <a:ext cx="56001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latin typeface="Calibri" pitchFamily="34" charset="0"/>
              </a:rPr>
              <a:t>Поступило </a:t>
            </a:r>
            <a:r>
              <a:rPr lang="ru-RU" i="1" dirty="0" smtClean="0">
                <a:solidFill>
                  <a:srgbClr val="002060"/>
                </a:solidFill>
                <a:latin typeface="Calibri" pitchFamily="34" charset="0"/>
              </a:rPr>
              <a:t>уведомление </a:t>
            </a:r>
            <a:r>
              <a:rPr lang="ru-RU" i="1" dirty="0">
                <a:solidFill>
                  <a:srgbClr val="002060"/>
                </a:solidFill>
                <a:latin typeface="Calibri" pitchFamily="34" charset="0"/>
              </a:rPr>
              <a:t>через «Народный контроль»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97738" y="2838462"/>
            <a:ext cx="367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alibri" pitchFamily="34" charset="0"/>
              </a:rPr>
              <a:t>8</a:t>
            </a:r>
            <a:endParaRPr lang="ru-RU" sz="28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0" name="Рисунок 9" descr="telef65.jpg"/>
          <p:cNvPicPr>
            <a:picLocks noChangeAspect="1"/>
          </p:cNvPicPr>
          <p:nvPr/>
        </p:nvPicPr>
        <p:blipFill>
          <a:blip r:embed="rId3"/>
          <a:srcRect b="12499"/>
          <a:stretch>
            <a:fillRect/>
          </a:stretch>
        </p:blipFill>
        <p:spPr>
          <a:xfrm>
            <a:off x="700399" y="3625836"/>
            <a:ext cx="2540000" cy="20002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3553622"/>
            <a:ext cx="1679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latin typeface="Calibri" pitchFamily="34" charset="0"/>
              </a:rPr>
              <a:t>из них решено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297738" y="3553622"/>
            <a:ext cx="367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alibri" pitchFamily="34" charset="0"/>
              </a:rPr>
              <a:t>6</a:t>
            </a:r>
            <a:endParaRPr lang="ru-RU" sz="28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86188" y="4141904"/>
            <a:ext cx="1135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latin typeface="Calibri" pitchFamily="34" charset="0"/>
              </a:rPr>
              <a:t>в работе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13457" y="4064911"/>
            <a:ext cx="29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86188" y="4702175"/>
            <a:ext cx="2857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latin typeface="Calibri" pitchFamily="34" charset="0"/>
              </a:rPr>
              <a:t>передано для исполнения другим организациям и ведомствам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339012" y="4902199"/>
            <a:ext cx="367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20472" y="692696"/>
            <a:ext cx="154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06" y="980728"/>
            <a:ext cx="1311275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404664"/>
            <a:ext cx="720080" cy="360040"/>
          </a:xfrm>
        </p:spPr>
        <p:txBody>
          <a:bodyPr/>
          <a:lstStyle/>
          <a:p>
            <a:fld id="{B19B0651-EE4F-4900-A07F-96A6BFA9D0F0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t>7</a:t>
            </a:fld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08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Организационные мероприятия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112568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Приняли </a:t>
            </a:r>
            <a:r>
              <a:rPr lang="ru-RU" sz="2000" dirty="0"/>
              <a:t>участие на </a:t>
            </a:r>
            <a:r>
              <a:rPr lang="ru-RU" sz="2000" dirty="0" smtClean="0"/>
              <a:t>127   </a:t>
            </a:r>
            <a:r>
              <a:rPr lang="ru-RU" sz="2000" dirty="0"/>
              <a:t>совещаниях, заседаниях руководителей муниципальных органов </a:t>
            </a:r>
            <a:r>
              <a:rPr lang="ru-RU" sz="2000" dirty="0" smtClean="0"/>
              <a:t>власти</a:t>
            </a:r>
          </a:p>
          <a:p>
            <a:r>
              <a:rPr lang="ru-RU" sz="2000" dirty="0"/>
              <a:t>Специалистами управления </a:t>
            </a:r>
            <a:r>
              <a:rPr lang="ru-RU" sz="2000" dirty="0" smtClean="0"/>
              <a:t>подготовлены </a:t>
            </a:r>
            <a:r>
              <a:rPr lang="ru-RU" sz="2000" dirty="0"/>
              <a:t>и отправлены письма и ответы: в МЭПР - </a:t>
            </a:r>
            <a:r>
              <a:rPr lang="ru-RU" sz="2000" dirty="0" smtClean="0"/>
              <a:t>743, </a:t>
            </a:r>
            <a:r>
              <a:rPr lang="ru-RU" sz="2000" dirty="0"/>
              <a:t>в исполнительные комитеты подконтрольных районов - </a:t>
            </a:r>
            <a:r>
              <a:rPr lang="ru-RU" sz="2000" dirty="0" smtClean="0"/>
              <a:t>62, </a:t>
            </a:r>
            <a:r>
              <a:rPr lang="ru-RU" sz="2000" dirty="0"/>
              <a:t>в судебные органы - </a:t>
            </a:r>
            <a:r>
              <a:rPr lang="ru-RU" sz="2000" dirty="0" smtClean="0"/>
              <a:t>198, </a:t>
            </a:r>
            <a:r>
              <a:rPr lang="ru-RU" sz="2000" dirty="0"/>
              <a:t>в административные комиссии – </a:t>
            </a:r>
            <a:r>
              <a:rPr lang="ru-RU" sz="2000" dirty="0" smtClean="0"/>
              <a:t>58, предприятиям </a:t>
            </a:r>
            <a:r>
              <a:rPr lang="ru-RU" sz="2000" dirty="0"/>
              <a:t>и организациям – </a:t>
            </a:r>
            <a:r>
              <a:rPr lang="ru-RU" sz="2000" dirty="0" smtClean="0"/>
              <a:t>65</a:t>
            </a:r>
          </a:p>
          <a:p>
            <a:r>
              <a:rPr lang="ru-RU" sz="2000" dirty="0"/>
              <a:t>Б</a:t>
            </a:r>
            <a:r>
              <a:rPr lang="ru-RU" sz="2000" dirty="0" smtClean="0"/>
              <a:t>ыло </a:t>
            </a:r>
            <a:r>
              <a:rPr lang="ru-RU" sz="2000" dirty="0"/>
              <a:t>рассмотрено </a:t>
            </a:r>
            <a:r>
              <a:rPr lang="ru-RU" sz="2000" dirty="0" smtClean="0"/>
              <a:t>11 </a:t>
            </a:r>
            <a:r>
              <a:rPr lang="ru-RU" sz="2000" dirty="0"/>
              <a:t>жалоб, поступивших от населения		</a:t>
            </a:r>
            <a:endParaRPr lang="ru-RU" sz="2000" dirty="0" smtClean="0"/>
          </a:p>
          <a:p>
            <a:r>
              <a:rPr lang="ru-RU" sz="2000" dirty="0"/>
              <a:t>Р</a:t>
            </a:r>
            <a:r>
              <a:rPr lang="ru-RU" sz="2000" dirty="0" smtClean="0"/>
              <a:t>ассмотрено </a:t>
            </a:r>
            <a:r>
              <a:rPr lang="ru-RU" sz="2000" dirty="0"/>
              <a:t>и согласовано 24 плана природоохранных </a:t>
            </a:r>
            <a:r>
              <a:rPr lang="ru-RU" sz="2000" dirty="0" smtClean="0"/>
              <a:t>мероприятий</a:t>
            </a:r>
          </a:p>
          <a:p>
            <a:r>
              <a:rPr lang="ru-RU" sz="2000" dirty="0"/>
              <a:t>Подготовлено </a:t>
            </a:r>
            <a:r>
              <a:rPr lang="ru-RU" sz="2000" dirty="0" smtClean="0"/>
              <a:t>53 </a:t>
            </a:r>
            <a:r>
              <a:rPr lang="ru-RU" sz="2000" dirty="0"/>
              <a:t>заключений по выбору земельного участка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44408" y="620688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8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98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7086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Государственный экологический надзор</a:t>
            </a:r>
            <a:endParaRPr lang="ru-RU" sz="36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9477454"/>
              </p:ext>
            </p:extLst>
          </p:nvPr>
        </p:nvGraphicFramePr>
        <p:xfrm>
          <a:off x="539552" y="1484784"/>
          <a:ext cx="7632848" cy="486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4046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latin typeface="Times New Roman" pitchFamily="18" charset="0"/>
                <a:cs typeface="Times New Roman" pitchFamily="18" charset="0"/>
              </a:rPr>
              <a:t>9</a:t>
            </a:fld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5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921</TotalTime>
  <Words>1004</Words>
  <Application>Microsoft Office PowerPoint</Application>
  <PresentationFormat>Экран (4:3)</PresentationFormat>
  <Paragraphs>152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 ДОКЛАД «Результаты деятельности Приикского территориального управления Министерства экологии и природных ресурсов Республики Татарстан  за 2014 год и задачи на 2015 год»</vt:lpstr>
      <vt:lpstr>Презентация PowerPoint</vt:lpstr>
      <vt:lpstr>Природоохранные мероприятия </vt:lpstr>
      <vt:lpstr>Природоохранные мероприятия</vt:lpstr>
      <vt:lpstr> </vt:lpstr>
      <vt:lpstr>Данные Росприроднадзора по РТ по состоянию на 01.11.2014г. за негативное воздействие на окружающую среду</vt:lpstr>
      <vt:lpstr>               Проект «Народный контроль» 8 (843)267-68-87</vt:lpstr>
      <vt:lpstr>Организационные мероприятия </vt:lpstr>
      <vt:lpstr>Государственный экологический надзор</vt:lpstr>
      <vt:lpstr>Вынесенные постановления в 2014 году</vt:lpstr>
      <vt:lpstr>Взысканные штрафы</vt:lpstr>
      <vt:lpstr>Административные комиссии районов по ст. 3.6 КоАП РТ</vt:lpstr>
      <vt:lpstr>Предъявлено ущербов</vt:lpstr>
      <vt:lpstr>Обследование водоохранных зон водоемов </vt:lpstr>
      <vt:lpstr>Биологические очистные сооружения г.Бавлы</vt:lpstr>
      <vt:lpstr>Операция «Чистый воздух»</vt:lpstr>
      <vt:lpstr>Стационарный автоматизированный пост наблюдения за состоянием атмосферного воздуха в г. Азнакаево </vt:lpstr>
      <vt:lpstr>Секторы анализа атмосферного воздуха </vt:lpstr>
      <vt:lpstr>Сектор анализа сточных и природных вод </vt:lpstr>
      <vt:lpstr>Экологическое воспитание</vt:lpstr>
      <vt:lpstr>Экологическое воспитание</vt:lpstr>
      <vt:lpstr>Экологическое воспитание</vt:lpstr>
      <vt:lpstr>Экологическое воспитание</vt:lpstr>
      <vt:lpstr>Экологическое воспитание</vt:lpstr>
      <vt:lpstr>Экологическое воспитание</vt:lpstr>
      <vt:lpstr>Районная премия «Чулпан»  в номинации «Юный эколог» </vt:lpstr>
      <vt:lpstr>Экологическое воспитание</vt:lpstr>
      <vt:lpstr>14.11.2014г в с. Микулино Азнакаевского муниципального района состоялся выездной семинар по экологии «Охрана окружающей среды и обеспечение экологической безопасности в Азнакаевском муниципальном районе»</vt:lpstr>
      <vt:lpstr>Победители конкурса «ЭКОлидер»</vt:lpstr>
      <vt:lpstr>Победитель конкурса   «Человек и природа»</vt:lpstr>
      <vt:lpstr>Задачи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Milausha</dc:creator>
  <cp:lastModifiedBy>Harafutdinova</cp:lastModifiedBy>
  <cp:revision>72</cp:revision>
  <dcterms:created xsi:type="dcterms:W3CDTF">2013-12-13T04:30:48Z</dcterms:created>
  <dcterms:modified xsi:type="dcterms:W3CDTF">2015-01-16T10:53:12Z</dcterms:modified>
</cp:coreProperties>
</file>