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6" r:id="rId2"/>
    <p:sldId id="316" r:id="rId3"/>
    <p:sldId id="313" r:id="rId4"/>
    <p:sldId id="315" r:id="rId5"/>
    <p:sldId id="317" r:id="rId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D308-0F59-4FA9-B20D-4E5FE30909C4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380D-3E9B-451B-8288-E73F45B0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5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2D0E67-C7C5-4B60-8792-930F12D623E7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4620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380D-3E9B-451B-8288-E73F45B063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7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BFBF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BFBF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0044" cy="54396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39850" y="33239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25400">
            <a:solidFill>
              <a:srgbClr val="5C5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3" y="0"/>
            <a:ext cx="9141053" cy="5366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BFBF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9975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847A7-2D58-4DB6-9A51-DAD9892E06F3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867" y="4853595"/>
            <a:ext cx="314325" cy="1692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DB6E-E8F3-4AE4-902C-C6608F137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9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623" y="73881"/>
            <a:ext cx="787875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BFBF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019" y="1156454"/>
            <a:ext cx="3731895" cy="214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8867" y="4853595"/>
            <a:ext cx="314325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C5F62"/>
                </a:solidFill>
                <a:latin typeface="Trebuchet MS"/>
                <a:cs typeface="Trebuchet MS"/>
              </a:defRPr>
            </a:lvl1pPr>
          </a:lstStyle>
          <a:p>
            <a:pPr marL="120014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730" cy="575310"/>
            <a:chOff x="0" y="0"/>
            <a:chExt cx="9142730" cy="575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" y="0"/>
              <a:ext cx="9141066" cy="575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0133" cy="5519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7924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ОФОРМЛЕНИЕ ЛИЦЕНЗИЙ МИНИСТЕРСТВОМ С 2022 ГОДА</a:t>
            </a:r>
            <a:endParaRPr lang="ru-RU" spc="-140" dirty="0"/>
          </a:p>
        </p:txBody>
      </p:sp>
      <p:grpSp>
        <p:nvGrpSpPr>
          <p:cNvPr id="6" name="object 6"/>
          <p:cNvGrpSpPr/>
          <p:nvPr/>
        </p:nvGrpSpPr>
        <p:grpSpPr>
          <a:xfrm>
            <a:off x="8332789" y="25673"/>
            <a:ext cx="678180" cy="485140"/>
            <a:chOff x="8332789" y="25673"/>
            <a:chExt cx="678180" cy="485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7885" y="124204"/>
              <a:ext cx="562484" cy="326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39139" y="25673"/>
              <a:ext cx="0" cy="485140"/>
            </a:xfrm>
            <a:custGeom>
              <a:avLst/>
              <a:gdLst/>
              <a:ahLst/>
              <a:cxnLst/>
              <a:rect l="l" t="t" r="r" b="b"/>
              <a:pathLst>
                <a:path h="485140">
                  <a:moveTo>
                    <a:pt x="0" y="0"/>
                  </a:moveTo>
                  <a:lnTo>
                    <a:pt x="0" y="484733"/>
                  </a:lnTo>
                </a:path>
              </a:pathLst>
            </a:custGeom>
            <a:ln w="12700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9706" y="727048"/>
            <a:ext cx="754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71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35" dirty="0" smtClean="0">
                <a:latin typeface="Arial"/>
                <a:cs typeface="Arial"/>
              </a:rPr>
              <a:t>ОФОРМЛЕНИЕ И РЕГИСТРАЦИЯ ЛИЦЕНЗИЙ с 10.01.2022 ОСУЩЕСТВЛЯЕТСЯ ПОСРЕДСТВОМ СЕРВИСА «МОДУЛЬ ФОРМИРОВАНИЯ ЛИЦЕНЗИИ» В ФГИС«АСЛН»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796" y="4863789"/>
            <a:ext cx="251460" cy="223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100" spc="-15" dirty="0">
                <a:solidFill>
                  <a:srgbClr val="5C5F62"/>
                </a:solidFill>
                <a:latin typeface="Trebuchet MS"/>
                <a:cs typeface="Trebuchet MS"/>
              </a:rPr>
              <a:t>1</a:t>
            </a:fld>
            <a:endParaRPr sz="1100">
              <a:latin typeface="Trebuchet MS"/>
              <a:cs typeface="Trebuchet M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76800" y="1200150"/>
            <a:ext cx="4201456" cy="388715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Функционал по оформлению лицензий:</a:t>
            </a:r>
          </a:p>
          <a:p>
            <a:pPr algn="just"/>
            <a:r>
              <a:rPr lang="ru-RU" sz="1300" dirty="0" smtClean="0"/>
              <a:t> •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</a:rPr>
              <a:t>Подготовка лицензии </a:t>
            </a:r>
            <a:r>
              <a:rPr lang="ru-RU" sz="1300" dirty="0" smtClean="0"/>
              <a:t>предусматривает первичную подготовку проекта лицензии в программном обеспечении. </a:t>
            </a:r>
          </a:p>
          <a:p>
            <a:pPr algn="just"/>
            <a:r>
              <a:rPr lang="ru-RU" sz="1300" dirty="0" smtClean="0"/>
              <a:t>•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</a:rPr>
              <a:t>Проверка лицензии </a:t>
            </a:r>
            <a:r>
              <a:rPr lang="ru-RU" sz="1300" dirty="0" smtClean="0"/>
              <a:t>предусматривает верификацию и контроль корректности заполнения файла лицензии (аналогично визированию в бумажном виде). </a:t>
            </a:r>
          </a:p>
          <a:p>
            <a:pPr algn="just"/>
            <a:r>
              <a:rPr lang="ru-RU" sz="1300" dirty="0" smtClean="0"/>
              <a:t>•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</a:rPr>
              <a:t>Подписание лицензии </a:t>
            </a:r>
            <a:r>
              <a:rPr lang="ru-RU" sz="1300" dirty="0" smtClean="0"/>
              <a:t>предусматривает подписание электронной цифровой подписью файла лицензии. </a:t>
            </a:r>
            <a:r>
              <a:rPr lang="ru-RU" sz="1300" dirty="0"/>
              <a:t>Подписание </a:t>
            </a:r>
            <a:r>
              <a:rPr lang="ru-RU" sz="1300" dirty="0" err="1"/>
              <a:t>недропользователем</a:t>
            </a:r>
            <a:r>
              <a:rPr lang="ru-RU" sz="1300" dirty="0"/>
              <a:t> лицензионных условий, при оформлении лицензий в ФГИС «АСЛН» не предусмотрено.</a:t>
            </a:r>
            <a:endParaRPr lang="ru-RU" sz="1300" dirty="0" smtClean="0"/>
          </a:p>
          <a:p>
            <a:pPr algn="just"/>
            <a:r>
              <a:rPr lang="ru-RU" sz="1300" dirty="0" smtClean="0"/>
              <a:t>•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</a:rPr>
              <a:t>Регистрация лицензии </a:t>
            </a:r>
            <a:r>
              <a:rPr lang="ru-RU" sz="1300" dirty="0"/>
              <a:t>в государственном реестре участков недр, предоставленных в пользование, и лицензий на пользование недрами </a:t>
            </a:r>
            <a:r>
              <a:rPr lang="ru-RU" sz="1300" dirty="0" smtClean="0"/>
              <a:t>происходит автоматически.</a:t>
            </a:r>
          </a:p>
          <a:p>
            <a:pPr lvl="0" algn="just"/>
            <a:r>
              <a:rPr lang="ru-RU" sz="1300" dirty="0" smtClean="0"/>
              <a:t>•</a:t>
            </a:r>
            <a:r>
              <a:rPr lang="ru-RU" sz="1300" dirty="0" smtClean="0">
                <a:solidFill>
                  <a:srgbClr val="F79646">
                    <a:lumMod val="75000"/>
                  </a:srgbClr>
                </a:solidFill>
              </a:rPr>
              <a:t> После регистрации </a:t>
            </a:r>
            <a:r>
              <a:rPr lang="ru-RU" sz="1300" dirty="0" smtClean="0"/>
              <a:t>лицензия доступна в Личном </a:t>
            </a:r>
            <a:r>
              <a:rPr lang="ru-RU" sz="1300" dirty="0"/>
              <a:t>кабинете </a:t>
            </a:r>
            <a:r>
              <a:rPr lang="ru-RU" sz="1300" dirty="0" err="1"/>
              <a:t>недропользователя</a:t>
            </a:r>
            <a:r>
              <a:rPr lang="ru-RU" sz="1300" dirty="0"/>
              <a:t> по адресу https://lk.rosnedra.gov.ru/subsoil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2400" y="404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С НАЧАЛА 2022 ГОДА МИНИСТЕРСТВОМ </a:t>
            </a:r>
            <a:r>
              <a:rPr lang="ru-RU" sz="1600" dirty="0" smtClean="0"/>
              <a:t>ЛИЦЕНЗИИ ОФОРМЛЯЮТСЯ В ЭЛЕКТРОННОЙ ФОРМЕ (ФОРМАТ «XML»)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0150"/>
            <a:ext cx="459009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58611" y="1247594"/>
            <a:ext cx="2156314" cy="30008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50" dirty="0"/>
              <a:t>Форма лицензии на пользование недрами и порядок оформления, государственной регистрации и выдачи лицензий на пользование недрами утверждены приказом Министерства природных ресурсов и экологии Российской Федерации и Федерального агентства по недропользованию № 782/13 от 25.10.2021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56889" y="2566268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573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-9525"/>
            <a:ext cx="900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ОФОРМЛЕНИЕ ЛИЦЕНЗИЙ В ФГИС «АСЛН». ФОРМА ЛИЦЕНЗИИ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44" y="28575"/>
            <a:ext cx="67671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" y="895349"/>
            <a:ext cx="2903765" cy="410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86" y="637458"/>
            <a:ext cx="2838633" cy="43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730" cy="575310"/>
            <a:chOff x="0" y="0"/>
            <a:chExt cx="9142730" cy="575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" y="0"/>
              <a:ext cx="9141066" cy="575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0133" cy="5519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-14412"/>
            <a:ext cx="792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НОВОВЕДЕНИЯ ПРОЦЕДУРЫ ВНЕСЕНИЯ ИЗМЕНЕНИЙ В ЛИЦЕНЗИИ И ИХ ПЕРЕОФОРМЛЕНИЯ</a:t>
            </a:r>
            <a:endParaRPr lang="ru-RU" spc="-140" dirty="0"/>
          </a:p>
        </p:txBody>
      </p:sp>
      <p:grpSp>
        <p:nvGrpSpPr>
          <p:cNvPr id="6" name="object 6"/>
          <p:cNvGrpSpPr/>
          <p:nvPr/>
        </p:nvGrpSpPr>
        <p:grpSpPr>
          <a:xfrm>
            <a:off x="8332789" y="25673"/>
            <a:ext cx="678180" cy="485140"/>
            <a:chOff x="8332789" y="25673"/>
            <a:chExt cx="678180" cy="485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7885" y="124204"/>
              <a:ext cx="562484" cy="326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39139" y="25673"/>
              <a:ext cx="0" cy="485140"/>
            </a:xfrm>
            <a:custGeom>
              <a:avLst/>
              <a:gdLst/>
              <a:ahLst/>
              <a:cxnLst/>
              <a:rect l="l" t="t" r="r" b="b"/>
              <a:pathLst>
                <a:path h="485140">
                  <a:moveTo>
                    <a:pt x="0" y="0"/>
                  </a:moveTo>
                  <a:lnTo>
                    <a:pt x="0" y="484733"/>
                  </a:lnTo>
                </a:path>
              </a:pathLst>
            </a:custGeom>
            <a:ln w="12700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21000" y="692150"/>
            <a:ext cx="3047488" cy="751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Заявку </a:t>
            </a:r>
            <a:r>
              <a:rPr lang="ru-RU" sz="1400" dirty="0">
                <a:solidFill>
                  <a:schemeClr val="tx1"/>
                </a:solidFill>
              </a:rPr>
              <a:t>на продление лицензии необходимо </a:t>
            </a:r>
            <a:r>
              <a:rPr lang="ru-RU" sz="1400" dirty="0" smtClean="0">
                <a:solidFill>
                  <a:schemeClr val="tx1"/>
                </a:solidFill>
              </a:rPr>
              <a:t>подавать </a:t>
            </a:r>
            <a:r>
              <a:rPr lang="ru-RU" sz="1400" dirty="0">
                <a:solidFill>
                  <a:srgbClr val="FF0000"/>
                </a:solidFill>
              </a:rPr>
              <a:t>не позднее </a:t>
            </a:r>
            <a:r>
              <a:rPr lang="ru-RU" sz="1400" dirty="0" smtClean="0">
                <a:solidFill>
                  <a:srgbClr val="FF0000"/>
                </a:solidFill>
              </a:rPr>
              <a:t>3х </a:t>
            </a:r>
            <a:r>
              <a:rPr lang="ru-RU" sz="1400" dirty="0">
                <a:solidFill>
                  <a:srgbClr val="FF0000"/>
                </a:solidFill>
              </a:rPr>
              <a:t>месяцев до ее </a:t>
            </a:r>
            <a:r>
              <a:rPr lang="ru-RU" sz="1400" dirty="0" smtClean="0">
                <a:solidFill>
                  <a:srgbClr val="FF0000"/>
                </a:solidFill>
              </a:rPr>
              <a:t>окончания.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33701" y="1581150"/>
            <a:ext cx="308610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По инициативе уполномоченного </a:t>
            </a:r>
            <a:r>
              <a:rPr lang="ru-RU" sz="1400" dirty="0" smtClean="0"/>
              <a:t>органа осуществляется: 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приведение </a:t>
            </a:r>
            <a:r>
              <a:rPr lang="ru-RU" sz="1400" dirty="0"/>
              <a:t>содержания лицензии на пользование недрами в соответствие с требованиями Закона РФ «О недрах» или иных федеральных законов;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включение </a:t>
            </a:r>
            <a:r>
              <a:rPr lang="ru-RU" sz="1400" dirty="0"/>
              <a:t>горноотводного акта в лицензию на пользование недрами.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6801" y="692151"/>
            <a:ext cx="2857499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/>
              <a:t>Решение о внесении изменений в лицензии на право пользования недрами и переоформление лицензий принимаются </a:t>
            </a:r>
            <a:r>
              <a:rPr lang="ru-RU" sz="1400" dirty="0">
                <a:solidFill>
                  <a:srgbClr val="FF0000"/>
                </a:solidFill>
              </a:rPr>
              <a:t>КОМИССИЕЙ</a:t>
            </a:r>
            <a:r>
              <a:rPr lang="ru-RU" sz="1400" dirty="0"/>
              <a:t>, создаваемой Министерством </a:t>
            </a:r>
            <a:r>
              <a:rPr lang="ru-RU" sz="1400" dirty="0" smtClean="0"/>
              <a:t>(оформляется протоколом).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44" y="623490"/>
            <a:ext cx="2667000" cy="445895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33700" y="4157643"/>
            <a:ext cx="30861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Изменение наименования юридического лица больше не является основанием  переоформления лицензии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34100" y="2647950"/>
            <a:ext cx="285749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не допускается изменение тех условий лицензии </a:t>
            </a:r>
            <a:r>
              <a:rPr lang="ru-RU" sz="1400" dirty="0"/>
              <a:t>на пользование недрами, по которым на дату обращения пользователя недр с заявкой об их изменении направлено и </a:t>
            </a:r>
            <a:r>
              <a:rPr lang="ru-RU" sz="1400" dirty="0">
                <a:solidFill>
                  <a:srgbClr val="FF0000"/>
                </a:solidFill>
              </a:rPr>
              <a:t>действует письменное уведомление </a:t>
            </a:r>
            <a:r>
              <a:rPr lang="ru-RU" sz="1400" dirty="0"/>
              <a:t>о допущенных нарушениях</a:t>
            </a:r>
          </a:p>
        </p:txBody>
      </p:sp>
    </p:spTree>
    <p:extLst>
      <p:ext uri="{BB962C8B-B14F-4D97-AF65-F5344CB8AC3E}">
        <p14:creationId xmlns:p14="http://schemas.microsoft.com/office/powerpoint/2010/main" val="4175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730" cy="575310"/>
            <a:chOff x="0" y="0"/>
            <a:chExt cx="9142730" cy="575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" y="0"/>
              <a:ext cx="9141066" cy="575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0133" cy="5519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-14412"/>
            <a:ext cx="792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НОВОВЕДЕНИЯ ПРИ ПРЕКРАЩЕНИИ ПРАВА ПОЛЬЗОВАНИЯ НЕДРАМИ, А ТАКЖЕ ПРИОСТАНОВЛЕНИИ И ОГРАНИЧЕНИИ ПРАВА</a:t>
            </a:r>
            <a:endParaRPr lang="ru-RU" spc="-140" dirty="0"/>
          </a:p>
        </p:txBody>
      </p:sp>
      <p:grpSp>
        <p:nvGrpSpPr>
          <p:cNvPr id="6" name="object 6"/>
          <p:cNvGrpSpPr/>
          <p:nvPr/>
        </p:nvGrpSpPr>
        <p:grpSpPr>
          <a:xfrm>
            <a:off x="8332789" y="25673"/>
            <a:ext cx="678180" cy="485140"/>
            <a:chOff x="8332789" y="25673"/>
            <a:chExt cx="678180" cy="485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7885" y="124204"/>
              <a:ext cx="562484" cy="326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39139" y="25673"/>
              <a:ext cx="0" cy="485140"/>
            </a:xfrm>
            <a:custGeom>
              <a:avLst/>
              <a:gdLst/>
              <a:ahLst/>
              <a:cxnLst/>
              <a:rect l="l" t="t" r="r" b="b"/>
              <a:pathLst>
                <a:path h="485140">
                  <a:moveTo>
                    <a:pt x="0" y="0"/>
                  </a:moveTo>
                  <a:lnTo>
                    <a:pt x="0" y="484733"/>
                  </a:lnTo>
                </a:path>
              </a:pathLst>
            </a:custGeom>
            <a:ln w="12700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902970"/>
            <a:ext cx="8610600" cy="33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0" y="0"/>
            <a:ext cx="9142730" cy="542290"/>
            <a:chOff x="0" y="0"/>
            <a:chExt cx="9142730" cy="542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0031" cy="542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" y="0"/>
              <a:ext cx="9141066" cy="5347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731984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0" dirty="0" smtClean="0"/>
              <a:t>МЕХАНИЗМ ПРОВЕДЕНИЯ АУКЦИОНОВ В ЭЛЕКТРОННОМ ВИДЕ</a:t>
            </a:r>
            <a:endParaRPr lang="ru-RU" spc="-3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8331202" y="25585"/>
            <a:ext cx="679450" cy="480695"/>
            <a:chOff x="8331202" y="25585"/>
            <a:chExt cx="679450" cy="48069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7885" y="125621"/>
              <a:ext cx="562484" cy="32645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337552" y="25585"/>
              <a:ext cx="0" cy="480695"/>
            </a:xfrm>
            <a:custGeom>
              <a:avLst/>
              <a:gdLst/>
              <a:ahLst/>
              <a:cxnLst/>
              <a:rect l="l" t="t" r="r" b="b"/>
              <a:pathLst>
                <a:path h="480695">
                  <a:moveTo>
                    <a:pt x="0" y="0"/>
                  </a:moveTo>
                  <a:lnTo>
                    <a:pt x="0" y="480415"/>
                  </a:lnTo>
                </a:path>
              </a:pathLst>
            </a:custGeom>
            <a:ln w="12700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826796" y="4863789"/>
            <a:ext cx="251460" cy="2235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1100" spc="-15" dirty="0">
                <a:solidFill>
                  <a:srgbClr val="5C5F62"/>
                </a:solidFill>
                <a:latin typeface="Trebuchet MS"/>
                <a:cs typeface="Trebuchet MS"/>
              </a:rPr>
              <a:t>5</a:t>
            </a:fld>
            <a:endParaRPr sz="1100">
              <a:latin typeface="Trebuchet MS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384"/>
            <a:ext cx="8839200" cy="42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C5F6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324</Words>
  <Application>Microsoft Office PowerPoint</Application>
  <PresentationFormat>Экран (16:9)</PresentationFormat>
  <Paragraphs>25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Office Theme</vt:lpstr>
      <vt:lpstr>ОФОРМЛЕНИЕ ЛИЦЕНЗИЙ МИНИСТЕРСТВОМ С 2022 ГОДА</vt:lpstr>
      <vt:lpstr>Презентация PowerPoint</vt:lpstr>
      <vt:lpstr>НОВОВЕДЕНИЯ ПРОЦЕДУРЫ ВНЕСЕНИЯ ИЗМЕНЕНИЙ В ЛИЦЕНЗИИ И ИХ ПЕРЕОФОРМЛЕНИЯ</vt:lpstr>
      <vt:lpstr>НОВОВЕДЕНИЯ ПРИ ПРЕКРАЩЕНИИ ПРАВА ПОЛЬЗОВАНИЯ НЕДРАМИ, А ТАКЖЕ ПРИОСТАНОВЛЕНИИ И ОГРАНИЧЕНИИ ПРАВА</vt:lpstr>
      <vt:lpstr>МЕХАНИЗМ ПРОВЕДЕНИЯ АУКЦИОНОВ В ЭЛЕКТРОННОМ ВИДЕ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Presentation_ок</dc:title>
  <dc:creator>106-User2</dc:creator>
  <cp:lastModifiedBy>314-User4</cp:lastModifiedBy>
  <cp:revision>45</cp:revision>
  <dcterms:created xsi:type="dcterms:W3CDTF">2022-01-21T16:21:49Z</dcterms:created>
  <dcterms:modified xsi:type="dcterms:W3CDTF">2022-05-18T08:25:02Z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2022-01-12T00:00:00Z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2022-01-21T00:00:00Z</vt:filetime>
  </property>
</Properties>
</file>