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7.xml.rels" ContentType="application/vnd.openxmlformats-package.relationships+xml"/>
  <Override PartName="/ppt/slides/_rels/slide13.xml.rels" ContentType="application/vnd.openxmlformats-package.relationships+xml"/>
  <Override PartName="/ppt/slides/_rels/slide8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media/image6.png" ContentType="image/png"/>
  <Override PartName="/ppt/media/image1.png" ContentType="image/png"/>
  <Override PartName="/ppt/media/image2.jpeg" ContentType="image/jpeg"/>
  <Override PartName="/ppt/media/image3.wmf" ContentType="image/x-wmf"/>
  <Override PartName="/ppt/media/image7.png" ContentType="image/png"/>
  <Override PartName="/ppt/media/image4.jpeg" ContentType="image/jpeg"/>
  <Override PartName="/ppt/media/image5.jpeg" ContentType="image/jpe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5143500"/>
  <p:notesSz cx="6797675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84DC70E-DAC0-42D4-93F0-83F74604852C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sldNum" idx="15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B402F2-85FC-434D-93B0-DD5DA57BB787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sldNum" idx="16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EFC24C-7620-434F-909D-03401D65267F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sldNum" idx="17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ADA7A1-4B61-47ED-89F1-D91EB6CA200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sldNum" idx="18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0F2DD90-3B80-4D2B-81A8-B1C931DF7E2D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sldNum" idx="7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EDFB2E4-F382-4216-8252-9D36BA2F13C7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sldNum" idx="8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3657989-D0B7-4F2C-B1C7-677DD51282BF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sldNum" idx="9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64022B6-7B92-426D-934E-5EC0310EF7C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sldNum" idx="10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11F3D9-D46A-420D-9F06-2800546161F6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sldNum" idx="11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552EEC-B9F0-495E-A897-A2A0FCE1CC0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12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1FB9E53-E75E-4636-8D3C-F9A5403C4236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sldNum" idx="13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7B6B1EC-61A2-43F5-A2C3-7EAB94FE6BD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90360" y="744480"/>
            <a:ext cx="6616080" cy="372204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sldNum" idx="14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1B946AC-E13C-4E79-B91F-CF8E0212A71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DD7A3E-69C5-4605-BB99-EEC7F169B1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18C6AF-9879-4D8F-887C-3751510F118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9061D3-0F50-4C3A-887D-80699E27EB4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73B552-4F31-47C0-9515-50C2AAC8440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07CCD1-3DCA-4816-97A4-83958DCDD8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8EF641-20DE-435D-B190-AA07A671AA0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D839EE-F2B6-4989-8EC1-8D0A45CB1D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39C14C-913E-4521-8C7C-33DA6C6BFA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1597680"/>
            <a:ext cx="7771680" cy="510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6556CB-F634-4D4D-8DFC-6C60A5A54BB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5E65DA-840A-4378-AEAF-6B00F6E29CF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F147B9-23F5-4D00-B060-1BBA675CCD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1523520"/>
            <a:ext cx="777168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EF18CC-AEC8-4DC1-8AC9-D47E26F9DE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1680" cy="110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24080" y="4767120"/>
            <a:ext cx="2894760" cy="2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4767120"/>
            <a:ext cx="2133000" cy="2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AF037D-E8D4-44F4-8BA3-15B4AFC59113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4767120"/>
            <a:ext cx="2133000" cy="2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Sergey.Bogatyrjov@tatar.ru" TargetMode="External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Sergey.Bogatyrjov@tatar.ru" TargetMode="External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4"/>
          <p:cNvSpPr/>
          <p:nvPr/>
        </p:nvSpPr>
        <p:spPr>
          <a:xfrm>
            <a:off x="0" y="0"/>
            <a:ext cx="9143280" cy="51429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48" name="Рисунок 5" descr=""/>
          <p:cNvPicPr/>
          <p:nvPr/>
        </p:nvPicPr>
        <p:blipFill>
          <a:blip r:embed="rId1"/>
          <a:stretch/>
        </p:blipFill>
        <p:spPr>
          <a:xfrm>
            <a:off x="4106160" y="33840"/>
            <a:ext cx="912600" cy="912600"/>
          </a:xfrm>
          <a:prstGeom prst="rect">
            <a:avLst/>
          </a:prstGeom>
          <a:ln w="0">
            <a:noFill/>
          </a:ln>
        </p:spPr>
      </p:pic>
      <p:sp>
        <p:nvSpPr>
          <p:cNvPr id="49" name="TextBox 12"/>
          <p:cNvSpPr/>
          <p:nvPr/>
        </p:nvSpPr>
        <p:spPr>
          <a:xfrm>
            <a:off x="242280" y="1222560"/>
            <a:ext cx="8640360" cy="38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900" spc="-1" strike="noStrike">
                <a:solidFill>
                  <a:srgbClr val="3c4052"/>
                </a:solidFill>
                <a:latin typeface="Calibri"/>
                <a:ea typeface="DejaVu Sans"/>
              </a:rPr>
              <a:t>Организация работ по регулированию выбросов загрязняющих веществ в атмосферный воздух в периоды неблагоприятных метеорологических условий (НМУ)</a:t>
            </a:r>
            <a:endParaRPr b="0" lang="ru-RU" sz="29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tt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Богатырев Сергей Адольфович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начальник отдела экологического нормирования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Министерства экологии и природных ресурсов Республики Татарстан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тел.: (843) 267-68-81,  </a:t>
            </a:r>
            <a:r>
              <a:rPr b="0" lang="en-US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e-mail</a:t>
            </a: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:  </a:t>
            </a:r>
            <a:r>
              <a:rPr b="0" lang="en-US" sz="20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Sergey.Bogatyrjov@tatar.ru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Box 16"/>
          <p:cNvSpPr/>
          <p:nvPr/>
        </p:nvSpPr>
        <p:spPr>
          <a:xfrm>
            <a:off x="2988000" y="4777560"/>
            <a:ext cx="31676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tt-RU" sz="1400" spc="-1" strike="noStrike">
                <a:solidFill>
                  <a:srgbClr val="3c4052"/>
                </a:solidFill>
                <a:latin typeface="Calibri"/>
                <a:ea typeface="DejaVu Sans"/>
              </a:rPr>
              <a:t>г. Казань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49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50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5EB1F5A3-F56B-4456-B673-4DA0E0E4D7C3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TextBox 12"/>
          <p:cNvSpPr/>
          <p:nvPr/>
        </p:nvSpPr>
        <p:spPr>
          <a:xfrm>
            <a:off x="771840" y="-18360"/>
            <a:ext cx="8336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Требования к мероприятиям по уменьшению выбросов в периоды НМУ, утв. приказом Минприроды России от 28.11.2019 № 811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53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54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55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56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Прямоугольник 7"/>
          <p:cNvSpPr/>
          <p:nvPr/>
        </p:nvSpPr>
        <p:spPr>
          <a:xfrm>
            <a:off x="154800" y="1060920"/>
            <a:ext cx="7540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Прямоугольник 14"/>
          <p:cNvSpPr/>
          <p:nvPr/>
        </p:nvSpPr>
        <p:spPr>
          <a:xfrm>
            <a:off x="154800" y="2058840"/>
            <a:ext cx="8736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Прямоугольник 11"/>
          <p:cNvSpPr/>
          <p:nvPr/>
        </p:nvSpPr>
        <p:spPr>
          <a:xfrm>
            <a:off x="154800" y="732600"/>
            <a:ext cx="8616600" cy="361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i="1" lang="ru-RU" sz="1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 17 Требований: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endParaRPr b="0" lang="ru-RU" sz="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7000"/>
              </a:lnSpc>
              <a:tabLst>
                <a:tab algn="l" pos="0"/>
              </a:tabLst>
            </a:pPr>
            <a:r>
              <a:rPr b="1" lang="ru-RU" sz="24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В периоды НМУ 1, 2 и 3 степени запрещаются: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  <a:ea typeface="DejaVu Sans"/>
              </a:rPr>
              <a:t>остановки газопылеулавливающих сооружений для выполнения профилактических работ;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  <a:ea typeface="DejaVu Sans"/>
              </a:rPr>
              <a:t>залповые выбросы (кроме случаев, когда уже проводятся технологические операции, по подготовке к проведению залповых выбросов);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2400" spc="-1" strike="noStrike">
                <a:solidFill>
                  <a:srgbClr val="17375e"/>
                </a:solidFill>
                <a:latin typeface="Calibri"/>
                <a:ea typeface="DejaVu Sans"/>
              </a:rPr>
              <a:t>проведение пусконаладочных работ и испытаний оборудования.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61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62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B3B09C68-7CEE-45F1-A1B3-F69882AEFCA4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TextBox 12"/>
          <p:cNvSpPr/>
          <p:nvPr/>
        </p:nvSpPr>
        <p:spPr>
          <a:xfrm>
            <a:off x="771840" y="-18360"/>
            <a:ext cx="8336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Требования к мероприятиям по уменьшению выбросов в периоды НМУ, утв. приказом Минприроды России от 28.11.2019 № 811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65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66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67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68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Прямоугольник 7"/>
          <p:cNvSpPr/>
          <p:nvPr/>
        </p:nvSpPr>
        <p:spPr>
          <a:xfrm>
            <a:off x="154800" y="1060920"/>
            <a:ext cx="7540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Прямоугольник 14"/>
          <p:cNvSpPr/>
          <p:nvPr/>
        </p:nvSpPr>
        <p:spPr>
          <a:xfrm>
            <a:off x="154800" y="2058840"/>
            <a:ext cx="8736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Прямоугольник 11"/>
          <p:cNvSpPr/>
          <p:nvPr/>
        </p:nvSpPr>
        <p:spPr>
          <a:xfrm>
            <a:off x="82800" y="721800"/>
            <a:ext cx="8880840" cy="20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8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Организация работ по реализации мероприятий при НМУ </a:t>
            </a:r>
            <a:r>
              <a:rPr b="1" i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(пункты 22, 23 Требований):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      </a:t>
            </a: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Назначается ответственное лицо, отвечающее за получение и передачу в структурные подразделения прогнозов НМУ, а также за реализацию мероприятий при НМУ. При необходимости дополнительно назначаются ответственные лица в каждом структурном подразделении.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7000"/>
              </a:lnSpc>
              <a:buClr>
                <a:srgbClr val="17375e"/>
              </a:buClr>
              <a:buFont typeface="OpenSymbol"/>
              <a:buAutoNum type="arabicParenR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Получение прогноза НМУ;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7000"/>
              </a:lnSpc>
              <a:buClr>
                <a:srgbClr val="17375e"/>
              </a:buClr>
              <a:buFont typeface="OpenSymbol"/>
              <a:buAutoNum type="arabicParenR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Регистрация прогноза НМУ в журнале:                                                                    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Приложение № 4 Требований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72" name="Таблица 13"/>
          <p:cNvGraphicFramePr/>
          <p:nvPr/>
        </p:nvGraphicFramePr>
        <p:xfrm>
          <a:off x="395640" y="2391120"/>
          <a:ext cx="8206920" cy="1075680"/>
        </p:xfrm>
        <a:graphic>
          <a:graphicData uri="http://schemas.openxmlformats.org/drawingml/2006/table">
            <a:tbl>
              <a:tblPr/>
              <a:tblGrid>
                <a:gridCol w="384480"/>
                <a:gridCol w="688320"/>
                <a:gridCol w="1577880"/>
                <a:gridCol w="1961640"/>
                <a:gridCol w="1357200"/>
                <a:gridCol w="1132560"/>
                <a:gridCol w="1105200"/>
              </a:tblGrid>
              <a:tr h="825840"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N 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п/п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Дата, время приема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Текст прогноза НМУ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Фамилия, имя, отчество принявшего предупреждение о НМУ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Фамилия, имя отчество передавшего прогноз о НМУ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Проведенные мероприятия по уменьшению выбросов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105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Примечание</a:t>
                      </a:r>
                      <a:endParaRPr b="0" lang="ru-RU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40120"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4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6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39240" rIns="3924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ru-RU" sz="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7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9240" marR="39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73" name="Прямоугольник 15"/>
          <p:cNvSpPr/>
          <p:nvPr/>
        </p:nvSpPr>
        <p:spPr>
          <a:xfrm>
            <a:off x="143280" y="3655800"/>
            <a:ext cx="8831160" cy="106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7000"/>
              </a:lnSpc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3) Передача прогноза НМУ в структурные подразделения, на которых проводятся мероприятия;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4) Организация и проведение работ в режиме, соответствующем степени опасности НМУ;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5) Контроль за выполнением мероприятий;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6) Регистрация информации о выполненных мероприятиях.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75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76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54DFBAC9-24E8-4978-9E04-4CF41511112C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TextBox 12"/>
          <p:cNvSpPr/>
          <p:nvPr/>
        </p:nvSpPr>
        <p:spPr>
          <a:xfrm>
            <a:off x="0" y="-74880"/>
            <a:ext cx="7883640" cy="11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Административный регламент по предоставлению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государственной услуги по согласованию планов НМУ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утвержден приказом Минэкологии РТ от 29.06.2020 № 713-п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(зарегистрирован в Минюсте РТ 23.07.2020; рег. № 6774)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79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80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81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82" name="Прямоугольник 10"/>
          <p:cNvSpPr/>
          <p:nvPr/>
        </p:nvSpPr>
        <p:spPr>
          <a:xfrm>
            <a:off x="171360" y="1046880"/>
            <a:ext cx="76802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/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Срок предоставления госуслуги – </a:t>
            </a: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29</a:t>
            </a: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 рабочих дней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Прямоугольник 11"/>
          <p:cNvSpPr/>
          <p:nvPr/>
        </p:nvSpPr>
        <p:spPr>
          <a:xfrm>
            <a:off x="208800" y="1352160"/>
            <a:ext cx="8610840" cy="36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Пункт 2.5. Исчерпывающий перечень документов для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предоставления госуслуги: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1. Заявление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по форме Приложения 1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2. План НМУ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по форме Приложения 2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3. Отчет об инвентаризации,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выполненной в соответствии с «Порядком проведения инвентаризации…», утв. приказом Минприроды от 07.08.2018 № 352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4. Результаты расчетов рассеивания выбросов,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выполненных в соответствии с «Методами расчетов рассеивания выбросов…», утв. приказом Минприроды от 06.06.2017 № 273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5. Экспортные файлы расчетных программ, использованных при инвентаризации выбросов и подготовке расчетов рассеивания выбросов;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6. Доверенность.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4" name="Рисунок 13" descr=""/>
          <p:cNvPicPr/>
          <p:nvPr/>
        </p:nvPicPr>
        <p:blipFill>
          <a:blip r:embed="rId2"/>
          <a:stretch/>
        </p:blipFill>
        <p:spPr>
          <a:xfrm>
            <a:off x="7022520" y="89280"/>
            <a:ext cx="2027520" cy="2525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86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87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4C7A1E20-1266-4EC2-8A40-EA827F3EC0A4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TextBox 12"/>
          <p:cNvSpPr/>
          <p:nvPr/>
        </p:nvSpPr>
        <p:spPr>
          <a:xfrm>
            <a:off x="59400" y="14400"/>
            <a:ext cx="834264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Административный регламент по предоставлению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государственной услуги по согласованию планов НМУ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утвержден приказом Минэкологии РТ от 29.06.2020 № 713-п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0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1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2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3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Прямоугольник 11"/>
          <p:cNvSpPr/>
          <p:nvPr/>
        </p:nvSpPr>
        <p:spPr>
          <a:xfrm>
            <a:off x="207000" y="927720"/>
            <a:ext cx="8714880" cy="41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Пункт 2.8. Исчерпывающий перечень оснований для отказа: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1. Некомплектность представленных документов;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2. Отсутствие каких-либо сведений или наличие недостоверных 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сведений в представленных документах;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3. Недостаточность предлагаемых мероприятий для достижения необходимого снижения приземных концентраций: </a:t>
            </a:r>
            <a:r>
              <a:rPr b="0" i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на 15 - 20% при НМУ 1 степени опасности; на 20 - 40% при НМУ 2 степени опасности; на 40 - 60% при НМУ 3 степени опасности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.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Для объектов, относящихся к деятельности по обеспечению электрической энергией, газом и паром: </a:t>
            </a:r>
            <a:r>
              <a:rPr b="0" i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на 5 - 10% при НМУ 1 степени опасности; на 10 - 20% при НМУ 2 степени опасности; на 20 - 25% при НМУ 3 степени опасности.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5. Несоответствия плана мероприятий Требованиям, утвержденным Приказом № 811.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6. Наличие подтвержденных результатами гос.надзора сведений о недостоверности представленных данных инвентаризации выбросов.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  </a:t>
            </a:r>
            <a:r>
              <a:rPr b="1" lang="ru-RU" sz="1750" spc="-1" strike="noStrike">
                <a:solidFill>
                  <a:srgbClr val="17375e"/>
                </a:solidFill>
                <a:latin typeface="Calibri"/>
                <a:ea typeface="DejaVu Sans"/>
              </a:rPr>
              <a:t>7. Наличие арифметических ошибок в представленном плане мероприятий (с учетом погрешности измерений).</a:t>
            </a:r>
            <a:endParaRPr b="0" lang="ru-RU" sz="17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5" name="Рисунок 13" descr=""/>
          <p:cNvPicPr/>
          <p:nvPr/>
        </p:nvPicPr>
        <p:blipFill>
          <a:blip r:embed="rId2"/>
          <a:stretch/>
        </p:blipFill>
        <p:spPr>
          <a:xfrm>
            <a:off x="7380360" y="53280"/>
            <a:ext cx="1655640" cy="2062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Прямоугольник 4"/>
          <p:cNvSpPr/>
          <p:nvPr/>
        </p:nvSpPr>
        <p:spPr>
          <a:xfrm>
            <a:off x="11880" y="0"/>
            <a:ext cx="9143280" cy="51429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1" lang="ru-RU" sz="1800" spc="-1" strike="noStrike">
              <a:solidFill>
                <a:srgbClr val="3c4052"/>
              </a:solidFill>
              <a:latin typeface="Calibri"/>
              <a:ea typeface="DejaVu Sans"/>
            </a:endParaRPr>
          </a:p>
        </p:txBody>
      </p:sp>
      <p:pic>
        <p:nvPicPr>
          <p:cNvPr id="197" name="Рисунок 5" descr=""/>
          <p:cNvPicPr/>
          <p:nvPr/>
        </p:nvPicPr>
        <p:blipFill>
          <a:blip r:embed="rId1"/>
          <a:stretch/>
        </p:blipFill>
        <p:spPr>
          <a:xfrm>
            <a:off x="4127400" y="206640"/>
            <a:ext cx="912600" cy="912600"/>
          </a:xfrm>
          <a:prstGeom prst="rect">
            <a:avLst/>
          </a:prstGeom>
          <a:ln w="0">
            <a:noFill/>
          </a:ln>
        </p:spPr>
      </p:pic>
      <p:sp>
        <p:nvSpPr>
          <p:cNvPr id="198" name="TextBox 12"/>
          <p:cNvSpPr/>
          <p:nvPr/>
        </p:nvSpPr>
        <p:spPr>
          <a:xfrm>
            <a:off x="695520" y="1203480"/>
            <a:ext cx="7776000" cy="29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tt-RU" sz="2200" spc="-1" strike="noStrike">
                <a:solidFill>
                  <a:srgbClr val="3c4052"/>
                </a:solidFill>
                <a:latin typeface="Calibri"/>
                <a:ea typeface="DejaVu Sans"/>
              </a:rPr>
              <a:t>Богатырев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tt-RU" sz="2200" spc="-1" strike="noStrike">
                <a:solidFill>
                  <a:srgbClr val="3c4052"/>
                </a:solidFill>
                <a:latin typeface="Calibri"/>
                <a:ea typeface="DejaVu Sans"/>
              </a:rPr>
              <a:t>Сергей Адольфович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начальник отдела экологического нормирования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3c4052"/>
                </a:solidFill>
                <a:latin typeface="Calibri"/>
                <a:ea typeface="DejaVu Sans"/>
              </a:rPr>
              <a:t>Министерства экологии и природных ресурсов Республики Татарстан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3200" spc="-1" strike="noStrike" u="sng">
                <a:solidFill>
                  <a:srgbClr val="3c4052"/>
                </a:solidFill>
                <a:uFillTx/>
                <a:latin typeface="Calibri"/>
                <a:ea typeface="DejaVu Sans"/>
              </a:rPr>
              <a:t>тел.</a:t>
            </a:r>
            <a:r>
              <a:rPr b="1" lang="ru-RU" sz="3200" spc="-1" strike="noStrike">
                <a:solidFill>
                  <a:srgbClr val="3c4052"/>
                </a:solidFill>
                <a:latin typeface="Calibri"/>
                <a:ea typeface="DejaVu Sans"/>
              </a:rPr>
              <a:t>: (843) 267-68-81, 267-68-49, 264-49-37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3200" spc="-1" strike="noStrike" u="sng">
                <a:solidFill>
                  <a:srgbClr val="3c4052"/>
                </a:solidFill>
                <a:uFillTx/>
                <a:latin typeface="Calibri"/>
                <a:ea typeface="DejaVu Sans"/>
              </a:rPr>
              <a:t>e-mail</a:t>
            </a:r>
            <a:r>
              <a:rPr b="1" lang="ru-RU" sz="3200" spc="-1" strike="noStrike">
                <a:solidFill>
                  <a:srgbClr val="3c4052"/>
                </a:solidFill>
                <a:latin typeface="Calibri"/>
                <a:ea typeface="DejaVu Sans"/>
              </a:rPr>
              <a:t>:  </a:t>
            </a:r>
            <a:r>
              <a:rPr b="1" lang="en-US" sz="32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Sergey.Bogatyrjov@tatar.ru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TextBox 16"/>
          <p:cNvSpPr/>
          <p:nvPr/>
        </p:nvSpPr>
        <p:spPr>
          <a:xfrm>
            <a:off x="2988000" y="4777560"/>
            <a:ext cx="3167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1" lang="ru-RU" sz="1400" spc="684" strike="noStrike">
              <a:solidFill>
                <a:srgbClr val="3c4052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4"/>
          <p:cNvSpPr/>
          <p:nvPr/>
        </p:nvSpPr>
        <p:spPr>
          <a:xfrm>
            <a:off x="0" y="0"/>
            <a:ext cx="9143280" cy="8427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2" name="TextBox 3"/>
          <p:cNvSpPr/>
          <p:nvPr/>
        </p:nvSpPr>
        <p:spPr>
          <a:xfrm>
            <a:off x="899640" y="51480"/>
            <a:ext cx="624384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17a085"/>
                </a:solidFill>
                <a:latin typeface="Calibri"/>
                <a:ea typeface="DejaVu Sans"/>
              </a:rPr>
              <a:t>Федеральный закон от 04.05.1999 № 96-ФЗ 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17a085"/>
                </a:solidFill>
                <a:latin typeface="Calibri"/>
                <a:ea typeface="DejaVu Sans"/>
              </a:rPr>
              <a:t>«Об охране атмосферного воздуха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" name="Рисунок 5" descr=""/>
          <p:cNvPicPr/>
          <p:nvPr/>
        </p:nvPicPr>
        <p:blipFill>
          <a:blip r:embed="rId1"/>
          <a:stretch/>
        </p:blipFill>
        <p:spPr>
          <a:xfrm>
            <a:off x="148320" y="3384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54" name="TextBox 6"/>
          <p:cNvSpPr/>
          <p:nvPr/>
        </p:nvSpPr>
        <p:spPr>
          <a:xfrm>
            <a:off x="8604360" y="4731840"/>
            <a:ext cx="359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949E2FF4-CA8E-4554-A7F1-4D9722BAEE3C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Box 12"/>
          <p:cNvSpPr/>
          <p:nvPr/>
        </p:nvSpPr>
        <p:spPr>
          <a:xfrm>
            <a:off x="0" y="2381760"/>
            <a:ext cx="8802000" cy="104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 </a:t>
            </a:r>
            <a:r>
              <a:rPr b="1" lang="ru-RU" sz="21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Для защиты населения при изменении состояния атмосферного воздуха, угрожающем жизни и здоровью людей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, должно обеспечиваться уменьшение выбросов в периоды НМУ.</a:t>
            </a: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57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58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59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60" name="Picture 2" descr="C:\Users\Hairutdinova.ECOLOGI\Desktop\1870444.jpg"/>
          <p:cNvPicPr/>
          <p:nvPr/>
        </p:nvPicPr>
        <p:blipFill>
          <a:blip r:embed="rId2"/>
          <a:stretch/>
        </p:blipFill>
        <p:spPr>
          <a:xfrm>
            <a:off x="7407360" y="146520"/>
            <a:ext cx="1439280" cy="2235600"/>
          </a:xfrm>
          <a:prstGeom prst="rect">
            <a:avLst/>
          </a:prstGeom>
          <a:ln w="9525">
            <a:noFill/>
          </a:ln>
          <a:effectLst>
            <a:outerShdw algn="l" blurRad="50760" dist="38160" rotWithShape="0">
              <a:srgbClr val="000000">
                <a:alpha val="40000"/>
              </a:srgbClr>
            </a:outerShdw>
          </a:effectLst>
        </p:spPr>
      </p:pic>
      <p:sp>
        <p:nvSpPr>
          <p:cNvPr id="61" name="Прямоугольник 11"/>
          <p:cNvSpPr/>
          <p:nvPr/>
        </p:nvSpPr>
        <p:spPr>
          <a:xfrm>
            <a:off x="2988000" y="2553120"/>
            <a:ext cx="5904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Прямоугольник 15"/>
          <p:cNvSpPr/>
          <p:nvPr/>
        </p:nvSpPr>
        <p:spPr>
          <a:xfrm>
            <a:off x="307800" y="3346920"/>
            <a:ext cx="8494200" cy="13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   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Ответственность за организацию работ по регулированию выбросов в периоды НМУ закреплена за </a:t>
            </a:r>
            <a:r>
              <a:rPr b="1" lang="ru-RU" sz="21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органами государственной власти субъектов Российской Федерации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i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(Кабинет Министров РТ) 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и </a:t>
            </a:r>
            <a:r>
              <a:rPr b="1" lang="ru-RU" sz="21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органами местного самоуправления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(статья 19 Федерального закона)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Прямоугольник 7"/>
          <p:cNvSpPr/>
          <p:nvPr/>
        </p:nvSpPr>
        <p:spPr>
          <a:xfrm>
            <a:off x="307800" y="807840"/>
            <a:ext cx="6639480" cy="13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     </a:t>
            </a:r>
            <a:r>
              <a:rPr b="1" lang="ru-RU" sz="21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Неблагоприятные метеорологические условия</a:t>
            </a:r>
            <a:r>
              <a:rPr b="1" lang="ru-RU" sz="2100" spc="-1" strike="noStrike">
                <a:solidFill>
                  <a:srgbClr val="17375e"/>
                </a:solidFill>
                <a:latin typeface="Calibri"/>
                <a:ea typeface="DejaVu Sans"/>
              </a:rPr>
              <a:t> - метеорологические условия, способствующие накоплению загрязняющих веществ в приземном слое атмосферного воздуха </a:t>
            </a:r>
            <a:r>
              <a:rPr b="1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(статья 1 Федерального закона)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4"/>
          <p:cNvSpPr/>
          <p:nvPr/>
        </p:nvSpPr>
        <p:spPr>
          <a:xfrm>
            <a:off x="0" y="0"/>
            <a:ext cx="9143280" cy="7203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65" name="TextBox 3"/>
          <p:cNvSpPr/>
          <p:nvPr/>
        </p:nvSpPr>
        <p:spPr>
          <a:xfrm>
            <a:off x="621000" y="-17640"/>
            <a:ext cx="698400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17a085"/>
                </a:solidFill>
                <a:latin typeface="Calibri"/>
                <a:ea typeface="DejaVu Sans"/>
              </a:rPr>
              <a:t>Статья 19 Федерального закона от 04.05.1999 № 96-ФЗ 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17a085"/>
                </a:solidFill>
                <a:latin typeface="Calibri"/>
                <a:ea typeface="DejaVu Sans"/>
              </a:rPr>
              <a:t>«Об охране атмосферного воздуха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6" name="Рисунок 5" descr=""/>
          <p:cNvPicPr/>
          <p:nvPr/>
        </p:nvPicPr>
        <p:blipFill>
          <a:blip r:embed="rId1"/>
          <a:stretch/>
        </p:blipFill>
        <p:spPr>
          <a:xfrm>
            <a:off x="148320" y="3384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67" name="TextBox 6"/>
          <p:cNvSpPr/>
          <p:nvPr/>
        </p:nvSpPr>
        <p:spPr>
          <a:xfrm>
            <a:off x="8604360" y="4731840"/>
            <a:ext cx="359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8889A7D2-1D02-4BDA-93D0-9E84B8869CC4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TextBox 12"/>
          <p:cNvSpPr/>
          <p:nvPr/>
        </p:nvSpPr>
        <p:spPr>
          <a:xfrm>
            <a:off x="-60840" y="761760"/>
            <a:ext cx="7296120" cy="22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     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получении прогнозов НМУ  И.П. и Ю.Л., имеющие источники выбросов, обязаны проводить мероприятия по уменьшению выбросов в соответствии с планами, согласованными с органами исполнительной власти субъектов Российской Федерации </a:t>
            </a:r>
            <a:r>
              <a:rPr b="1" i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(Минэкологии РТ)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     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Мероприятия не проводятся на объектах </a:t>
            </a:r>
            <a:r>
              <a:rPr b="1" lang="en-US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IV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категории.          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70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71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72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73" name="Picture 2" descr="C:\Users\Hairutdinova.ECOLOGI\Desktop\1870444.jpg"/>
          <p:cNvPicPr/>
          <p:nvPr/>
        </p:nvPicPr>
        <p:blipFill>
          <a:blip r:embed="rId2"/>
          <a:stretch/>
        </p:blipFill>
        <p:spPr>
          <a:xfrm>
            <a:off x="7452360" y="346320"/>
            <a:ext cx="1488600" cy="2311920"/>
          </a:xfrm>
          <a:prstGeom prst="rect">
            <a:avLst/>
          </a:prstGeom>
          <a:ln w="9525">
            <a:noFill/>
          </a:ln>
          <a:effectLst>
            <a:outerShdw algn="l" blurRad="50760" dist="38160" rotWithShape="0">
              <a:srgbClr val="000000">
                <a:alpha val="40000"/>
              </a:srgbClr>
            </a:outerShdw>
          </a:effectLst>
        </p:spPr>
      </p:pic>
      <p:sp>
        <p:nvSpPr>
          <p:cNvPr id="74" name="Прямоугольник 11"/>
          <p:cNvSpPr/>
          <p:nvPr/>
        </p:nvSpPr>
        <p:spPr>
          <a:xfrm>
            <a:off x="2988000" y="2553120"/>
            <a:ext cx="5904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Прямоугольник 7"/>
          <p:cNvSpPr/>
          <p:nvPr/>
        </p:nvSpPr>
        <p:spPr>
          <a:xfrm>
            <a:off x="234000" y="2877840"/>
            <a:ext cx="854964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Контроль за проведением мероприятий по уменьшению выбросов обеспечивают: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в отношении объектов, подлежащих федеральному ГЭН – территориальные органы Росприроднадзора;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в отношении объектов, подлежащих региональному ГЭН – органы исполнительной власти субъектов Российской Федерации.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4"/>
          <p:cNvSpPr/>
          <p:nvPr/>
        </p:nvSpPr>
        <p:spPr>
          <a:xfrm>
            <a:off x="0" y="0"/>
            <a:ext cx="9143280" cy="9705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7" name="TextBox 3"/>
          <p:cNvSpPr/>
          <p:nvPr/>
        </p:nvSpPr>
        <p:spPr>
          <a:xfrm>
            <a:off x="817200" y="7920"/>
            <a:ext cx="789732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Порядок представления информации о НМУ, требования к составу и содержанию такой информации, порядок её опубликования и предоставления заинтересованным лицам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8" name="Рисунок 5" descr=""/>
          <p:cNvPicPr/>
          <p:nvPr/>
        </p:nvPicPr>
        <p:blipFill>
          <a:blip r:embed="rId1"/>
          <a:stretch/>
        </p:blipFill>
        <p:spPr>
          <a:xfrm>
            <a:off x="148320" y="3384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79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D8ED3D22-1349-4540-9DE3-1FC7E0B7008B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TextBox 12"/>
          <p:cNvSpPr/>
          <p:nvPr/>
        </p:nvSpPr>
        <p:spPr>
          <a:xfrm>
            <a:off x="198000" y="931320"/>
            <a:ext cx="87512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утверждены приказом Минприроды России от 17.11.2011 № 899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82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83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84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85" name="Прямоугольник 7"/>
          <p:cNvSpPr/>
          <p:nvPr/>
        </p:nvSpPr>
        <p:spPr>
          <a:xfrm>
            <a:off x="82800" y="1318680"/>
            <a:ext cx="7008840" cy="23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Предприятия обязаны проводить мероприятия по уменьшению выбросов при НМУ, согласованные с органом исполнительной власти субъекта РФ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Прогнозы НМУ предоставляются для населенных пунктов в целом; в дополнение к такой информации могут предоставляться прогнозы для отдельных источников выбросов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Рисунок 10" descr=""/>
          <p:cNvPicPr/>
          <p:nvPr/>
        </p:nvPicPr>
        <p:blipFill>
          <a:blip r:embed="rId2"/>
          <a:stretch/>
        </p:blipFill>
        <p:spPr>
          <a:xfrm>
            <a:off x="7112520" y="1274760"/>
            <a:ext cx="1836720" cy="2373480"/>
          </a:xfrm>
          <a:prstGeom prst="rect">
            <a:avLst/>
          </a:prstGeom>
          <a:ln w="0">
            <a:noFill/>
          </a:ln>
          <a:effectLst>
            <a:outerShdw algn="t" blurRad="50760" dir="5400000" dist="38160" rotWithShape="0">
              <a:srgbClr val="000000">
                <a:alpha val="40000"/>
              </a:srgbClr>
            </a:outerShdw>
          </a:effectLst>
        </p:spPr>
      </p:pic>
      <p:sp>
        <p:nvSpPr>
          <p:cNvPr id="87" name="Прямоугольник 11"/>
          <p:cNvSpPr/>
          <p:nvPr/>
        </p:nvSpPr>
        <p:spPr>
          <a:xfrm>
            <a:off x="82800" y="3719520"/>
            <a:ext cx="886644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Прогнозы НМУ публикуются на официальном сайте УГМС РТ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. Прогнозы НМУ должны содержать наименование населенного пункта, в котором прогнозируется НМУ, и дополнительно наименования конкретных источников, на которых необходимо снижать выбросы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рямоугольник 4"/>
          <p:cNvSpPr/>
          <p:nvPr/>
        </p:nvSpPr>
        <p:spPr>
          <a:xfrm>
            <a:off x="0" y="0"/>
            <a:ext cx="9143280" cy="8427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9" name="TextBox 3"/>
          <p:cNvSpPr/>
          <p:nvPr/>
        </p:nvSpPr>
        <p:spPr>
          <a:xfrm>
            <a:off x="843840" y="74880"/>
            <a:ext cx="597960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17a085"/>
                </a:solidFill>
                <a:latin typeface="Calibri"/>
                <a:ea typeface="DejaVu Sans"/>
              </a:rPr>
              <a:t>Алгоритм взаимодействия государственных органов и предприятий в периоды НМУ</a:t>
            </a: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Рисунок 5" descr=""/>
          <p:cNvPicPr/>
          <p:nvPr/>
        </p:nvPicPr>
        <p:blipFill>
          <a:blip r:embed="rId1"/>
          <a:stretch/>
        </p:blipFill>
        <p:spPr>
          <a:xfrm>
            <a:off x="148320" y="3384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91" name="TextBox 6"/>
          <p:cNvSpPr/>
          <p:nvPr/>
        </p:nvSpPr>
        <p:spPr>
          <a:xfrm>
            <a:off x="8604360" y="4731840"/>
            <a:ext cx="359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A30C54C9-7580-41BD-B066-65962A01C183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Box 12"/>
          <p:cNvSpPr/>
          <p:nvPr/>
        </p:nvSpPr>
        <p:spPr>
          <a:xfrm>
            <a:off x="-230760" y="841320"/>
            <a:ext cx="699264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 </a:t>
            </a:r>
            <a:r>
              <a:rPr b="1" i="1" lang="ru-RU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Постановление КМ РТ от 22.05.2012 № 407 «Об организации работ по регулированию выбросов загрязняющих веществ в атмосферный воздух в периоды неблагоприятных метеорологических условий»</a:t>
            </a:r>
            <a:endParaRPr b="0" lang="ru-RU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4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5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6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7" name="Прямоугольник 7"/>
          <p:cNvSpPr/>
          <p:nvPr/>
        </p:nvSpPr>
        <p:spPr>
          <a:xfrm>
            <a:off x="155520" y="2798640"/>
            <a:ext cx="88632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algn="just">
              <a:lnSpc>
                <a:spcPct val="100000"/>
              </a:lnSpc>
              <a:buClr>
                <a:srgbClr val="730313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730313"/>
                </a:solidFill>
                <a:latin typeface="Calibri"/>
                <a:ea typeface="DejaVu Sans"/>
              </a:rPr>
              <a:t>ФГБУ «УГМС РТ»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размещает в сети </a:t>
            </a:r>
            <a:r>
              <a:rPr b="1" i="1" lang="en-US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Internet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lang="ru-RU" sz="20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информацию о наступлении НМУ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, оповещает Минэкологии РТ и В.-К.М. управление Росприроднадзора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Прямоугольник 10"/>
          <p:cNvSpPr/>
          <p:nvPr/>
        </p:nvSpPr>
        <p:spPr>
          <a:xfrm>
            <a:off x="155520" y="3616200"/>
            <a:ext cx="874404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Контроль за необходимым снижением выбросов при НМУ в отношении федеральных объектов обеспечивает </a:t>
            </a:r>
            <a:r>
              <a:rPr b="1" lang="ru-RU" sz="2000" spc="-1" strike="noStrike">
                <a:solidFill>
                  <a:srgbClr val="730313"/>
                </a:solidFill>
                <a:latin typeface="Calibri"/>
                <a:ea typeface="DejaVu Sans"/>
              </a:rPr>
              <a:t>Волжско-Камское межрегиональное управление Росприроднадзора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    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в отношении региональных объектов – </a:t>
            </a:r>
            <a:r>
              <a:rPr b="1" lang="ru-RU" sz="2000" spc="-1" strike="noStrike">
                <a:solidFill>
                  <a:srgbClr val="730313"/>
                </a:solidFill>
                <a:latin typeface="Calibri"/>
                <a:ea typeface="DejaVu Sans"/>
              </a:rPr>
              <a:t>Минэкологии РТ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9" name="Picture 26" descr="image133297581"/>
          <p:cNvPicPr/>
          <p:nvPr/>
        </p:nvPicPr>
        <p:blipFill>
          <a:blip r:embed="rId2"/>
          <a:stretch/>
        </p:blipFill>
        <p:spPr>
          <a:xfrm>
            <a:off x="6762600" y="335160"/>
            <a:ext cx="2286720" cy="1508760"/>
          </a:xfrm>
          <a:prstGeom prst="rect">
            <a:avLst/>
          </a:prstGeom>
          <a:ln w="9525">
            <a:noFill/>
          </a:ln>
        </p:spPr>
      </p:pic>
      <p:sp>
        <p:nvSpPr>
          <p:cNvPr id="100" name="Прямоугольник 22"/>
          <p:cNvSpPr/>
          <p:nvPr/>
        </p:nvSpPr>
        <p:spPr>
          <a:xfrm>
            <a:off x="-252360" y="1996200"/>
            <a:ext cx="915192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1" marL="8002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Предприятия разрабатывают </a:t>
            </a:r>
            <a:r>
              <a:rPr b="1" lang="ru-RU" sz="20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Планы уменьшения выбросов в периоды НМУ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и согласовывают их с </a:t>
            </a:r>
            <a:r>
              <a:rPr b="1" lang="ru-RU" sz="2000" spc="-1" strike="noStrike">
                <a:solidFill>
                  <a:srgbClr val="730313"/>
                </a:solidFill>
                <a:latin typeface="Calibri"/>
                <a:ea typeface="DejaVu Sans"/>
              </a:rPr>
              <a:t>Минэкологии РТ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Прямоугольник 4"/>
          <p:cNvSpPr/>
          <p:nvPr/>
        </p:nvSpPr>
        <p:spPr>
          <a:xfrm>
            <a:off x="0" y="0"/>
            <a:ext cx="9143280" cy="1006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2" name="TextBox 3"/>
          <p:cNvSpPr/>
          <p:nvPr/>
        </p:nvSpPr>
        <p:spPr>
          <a:xfrm>
            <a:off x="1010160" y="36720"/>
            <a:ext cx="698400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ОТВЕТСТВЕННОСТЬ ЗА ОТСУТСТВИЕ СОГЛАСОВАННОГО ПЛАНА И НЕВЫПОЛНЕНИЕ МЕРОПРИЯТИЙ ПО УМЕНЬШЕНИЮ ВЫБРОСОВ ПРИ НМУ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Рисунок 5" descr=""/>
          <p:cNvPicPr/>
          <p:nvPr/>
        </p:nvPicPr>
        <p:blipFill>
          <a:blip r:embed="rId1"/>
          <a:stretch/>
        </p:blipFill>
        <p:spPr>
          <a:xfrm>
            <a:off x="155520" y="14184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04" name="TextBox 6"/>
          <p:cNvSpPr/>
          <p:nvPr/>
        </p:nvSpPr>
        <p:spPr>
          <a:xfrm>
            <a:off x="8604360" y="4731840"/>
            <a:ext cx="359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21D94648-380B-486F-98B8-DFBCB8FD3BB5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TextBox 12"/>
          <p:cNvSpPr/>
          <p:nvPr/>
        </p:nvSpPr>
        <p:spPr>
          <a:xfrm>
            <a:off x="-15480" y="743040"/>
            <a:ext cx="9035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      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7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8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9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10" name="Прямоугольник 7"/>
          <p:cNvSpPr/>
          <p:nvPr/>
        </p:nvSpPr>
        <p:spPr>
          <a:xfrm>
            <a:off x="307800" y="1493280"/>
            <a:ext cx="6757560" cy="161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Статья 8.1 КоАП РФ</a:t>
            </a:r>
            <a:r>
              <a:rPr b="1" lang="ru-RU" sz="3200" spc="-1" strike="noStrike">
                <a:solidFill>
                  <a:srgbClr val="c00000"/>
                </a:solidFill>
                <a:latin typeface="Calibri"/>
                <a:ea typeface="DejaVu Sans"/>
              </a:rPr>
              <a:t> </a:t>
            </a:r>
            <a:r>
              <a:rPr b="1" lang="ru-RU" sz="2000" spc="-1" strike="noStrike">
                <a:solidFill>
                  <a:srgbClr val="002060"/>
                </a:solidFill>
                <a:latin typeface="Calibri"/>
                <a:ea typeface="DejaVu Sans"/>
              </a:rPr>
              <a:t>(от 30.12.2001 № 195-ФЗ) </a:t>
            </a:r>
            <a:r>
              <a:rPr b="1" lang="ru-RU" sz="3200" spc="-1" strike="noStrike">
                <a:solidFill>
                  <a:srgbClr val="002060"/>
                </a:solidFill>
                <a:latin typeface="Calibri"/>
                <a:ea typeface="DejaVu Sans"/>
              </a:rPr>
              <a:t>–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3200" spc="-1" strike="noStrike" u="sng">
                <a:solidFill>
                  <a:srgbClr val="002060"/>
                </a:solidFill>
                <a:uFillTx/>
                <a:latin typeface="Calibri"/>
                <a:ea typeface="DejaVu Sans"/>
              </a:rPr>
              <a:t>штраф на юридическое лицо до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3600" spc="-1" strike="noStrike" u="sng">
                <a:solidFill>
                  <a:srgbClr val="002060"/>
                </a:solidFill>
                <a:uFillTx/>
                <a:latin typeface="Calibri"/>
                <a:ea typeface="DejaVu Sans"/>
              </a:rPr>
              <a:t>100 тысяч рублей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Picture 8" descr="image009"/>
          <p:cNvPicPr/>
          <p:nvPr/>
        </p:nvPicPr>
        <p:blipFill>
          <a:blip r:embed="rId2"/>
          <a:stretch/>
        </p:blipFill>
        <p:spPr>
          <a:xfrm>
            <a:off x="7304760" y="1166040"/>
            <a:ext cx="1627920" cy="2416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Прямоугольник 4"/>
          <p:cNvSpPr/>
          <p:nvPr/>
        </p:nvSpPr>
        <p:spPr>
          <a:xfrm>
            <a:off x="-7200" y="-25560"/>
            <a:ext cx="9143280" cy="796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13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14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63C28662-8146-4085-B059-02691EB09D18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Box 12"/>
          <p:cNvSpPr/>
          <p:nvPr/>
        </p:nvSpPr>
        <p:spPr>
          <a:xfrm>
            <a:off x="771840" y="-18360"/>
            <a:ext cx="6830280" cy="13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a085"/>
                </a:solidFill>
                <a:latin typeface="Calibri"/>
                <a:ea typeface="DejaVu Sans"/>
              </a:rPr>
              <a:t>Требования к мероприятиям по уменьшению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17a085"/>
                </a:solidFill>
                <a:latin typeface="Calibri"/>
                <a:ea typeface="DejaVu Sans"/>
              </a:rPr>
              <a:t>выбросов в периоды НМУ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утверждены приказом Минприроды России от 28.11.2019 № 811 </a:t>
            </a:r>
            <a:r>
              <a:rPr b="1" i="1" lang="ru-RU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(вступили в силу 27.06.2020)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17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18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19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20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Рисунок 3" descr=""/>
          <p:cNvPicPr/>
          <p:nvPr/>
        </p:nvPicPr>
        <p:blipFill>
          <a:blip r:embed="rId2"/>
          <a:stretch/>
        </p:blipFill>
        <p:spPr>
          <a:xfrm>
            <a:off x="7672320" y="160200"/>
            <a:ext cx="1441800" cy="1984320"/>
          </a:xfrm>
          <a:prstGeom prst="rect">
            <a:avLst/>
          </a:prstGeom>
          <a:ln w="0">
            <a:noFill/>
          </a:ln>
        </p:spPr>
      </p:pic>
      <p:sp>
        <p:nvSpPr>
          <p:cNvPr id="122" name="Прямоугольник 7"/>
          <p:cNvSpPr/>
          <p:nvPr/>
        </p:nvSpPr>
        <p:spPr>
          <a:xfrm>
            <a:off x="154800" y="1221840"/>
            <a:ext cx="75848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Разработка мероприятий при НМУ осуществляется для всех источников выбросов на ОНВ I, II и III категорий, подлежащих нормированию в области охраны окружающей среды</a:t>
            </a:r>
            <a:r>
              <a:rPr b="0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0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1" i="1" lang="ru-RU" sz="1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 5 Требований</a:t>
            </a:r>
            <a:r>
              <a:rPr b="0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Прямоугольник 14"/>
          <p:cNvSpPr/>
          <p:nvPr/>
        </p:nvSpPr>
        <p:spPr>
          <a:xfrm>
            <a:off x="154800" y="2177280"/>
            <a:ext cx="8736840" cy="28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r>
              <a:rPr b="1" lang="ru-RU" sz="20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Этапы разработки мероприятий </a:t>
            </a:r>
            <a:r>
              <a:rPr b="0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1" i="1" lang="ru-RU" sz="1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 9 Требований</a:t>
            </a:r>
            <a:r>
              <a:rPr b="0" i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):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1) определение перечня загрязняющих веществ, выбросы которых подлежат  уменьшению при НМУ 1, 2 и 3 степеней опасности;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2) определение перечня источников, на которых проводится уменьшение выбросов в периоды НМУ;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3) разработка мероприятий при НМУ для выбранных источников выбросов;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4) расчет приземных концентраций загрязняющих веществ в штатном режиме работы предприятия, в т.ч. на период НМУ, и с учетом реализации разработанных мероприятий;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5) оценка мероприятий, проведенных на ОНВ в период НМУ.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25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26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96AA4660-45B1-4533-9D90-0234DF768DBE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Box 12"/>
          <p:cNvSpPr/>
          <p:nvPr/>
        </p:nvSpPr>
        <p:spPr>
          <a:xfrm>
            <a:off x="771840" y="-18360"/>
            <a:ext cx="8336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Требования к мероприятиям по уменьшению выбросов в периоды НМУ, утв. приказом Минприроды России от 28.11.2019 № 811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29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30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31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32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Прямоугольник 7"/>
          <p:cNvSpPr/>
          <p:nvPr/>
        </p:nvSpPr>
        <p:spPr>
          <a:xfrm>
            <a:off x="154800" y="1060920"/>
            <a:ext cx="7540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Прямоугольник 14"/>
          <p:cNvSpPr/>
          <p:nvPr/>
        </p:nvSpPr>
        <p:spPr>
          <a:xfrm>
            <a:off x="154800" y="2058840"/>
            <a:ext cx="8736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Прямоугольник 11"/>
          <p:cNvSpPr/>
          <p:nvPr/>
        </p:nvSpPr>
        <p:spPr>
          <a:xfrm>
            <a:off x="82800" y="600840"/>
            <a:ext cx="8880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i="1" lang="ru-RU" sz="20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 10 Требований: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8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В Перечень веществ, выбросы которых подлежат уменьшению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, включаются вещества, подлежащие нормированию в области охраны окружающей среды:</a:t>
            </a:r>
            <a:endParaRPr b="0" lang="ru-RU" sz="17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1) </a:t>
            </a:r>
            <a:r>
              <a:rPr b="1" lang="ru-RU" sz="18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для НМУ 1 степени опасности: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по которым расчетные приземные концентрации, создаваемые выбросами объекта, в точках формирования наибольших приземных концентраций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за границей территории объекта</a:t>
            </a: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при их увеличении 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на </a:t>
            </a:r>
            <a:r>
              <a:rPr b="1" lang="ru-RU" sz="20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20%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могут превысить ПДК </a:t>
            </a: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(с учетом групп суммации);</a:t>
            </a:r>
            <a:endParaRPr b="0" lang="ru-RU" sz="17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2) </a:t>
            </a:r>
            <a:r>
              <a:rPr b="1" lang="ru-RU" sz="18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для НМУ 2 степени опасности: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по которым расчетные приземные концентрации, создаваемые выбросами объекта, в контрольных точках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при увеличении таких концентраций 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на </a:t>
            </a:r>
            <a:r>
              <a:rPr b="1" lang="ru-RU" sz="20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40%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могут превысить ПДК </a:t>
            </a: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(с учетом групп суммации);</a:t>
            </a:r>
            <a:endParaRPr b="0" lang="ru-RU" sz="17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3) </a:t>
            </a:r>
            <a:r>
              <a:rPr b="1" lang="ru-RU" sz="18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для НМУ 3 степени опасности: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    </a:t>
            </a: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по которым расчетные приземные концентрации, создаваемые выбросами объекта, в контрольных точках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при увеличении таких концентраций 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на </a:t>
            </a:r>
            <a:r>
              <a:rPr b="1" lang="ru-RU" sz="20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60%</a:t>
            </a:r>
            <a:r>
              <a:rPr b="1" lang="ru-RU" sz="1700" spc="-1" strike="noStrike" u="sng">
                <a:solidFill>
                  <a:srgbClr val="c00000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7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могут превысить ПДК </a:t>
            </a:r>
            <a:r>
              <a:rPr b="1" lang="ru-RU" sz="1700" spc="-1" strike="noStrike">
                <a:solidFill>
                  <a:srgbClr val="17375e"/>
                </a:solidFill>
                <a:latin typeface="Calibri"/>
                <a:ea typeface="DejaVu Sans"/>
              </a:rPr>
              <a:t>(с учетом групп суммации).</a:t>
            </a:r>
            <a:endParaRPr b="0" lang="ru-RU" sz="1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Прямоугольник 4"/>
          <p:cNvSpPr/>
          <p:nvPr/>
        </p:nvSpPr>
        <p:spPr>
          <a:xfrm>
            <a:off x="-7200" y="-25560"/>
            <a:ext cx="9143280" cy="69516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137" name="Рисунок 5" descr=""/>
          <p:cNvPicPr/>
          <p:nvPr/>
        </p:nvPicPr>
        <p:blipFill>
          <a:blip r:embed="rId1"/>
          <a:stretch/>
        </p:blipFill>
        <p:spPr>
          <a:xfrm>
            <a:off x="143280" y="-6480"/>
            <a:ext cx="719280" cy="719280"/>
          </a:xfrm>
          <a:prstGeom prst="rect">
            <a:avLst/>
          </a:prstGeom>
          <a:ln w="0">
            <a:noFill/>
          </a:ln>
        </p:spPr>
      </p:pic>
      <p:sp>
        <p:nvSpPr>
          <p:cNvPr id="138" name="TextBox 6"/>
          <p:cNvSpPr/>
          <p:nvPr/>
        </p:nvSpPr>
        <p:spPr>
          <a:xfrm>
            <a:off x="8604360" y="4731840"/>
            <a:ext cx="503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fld id="{0EE028CE-E839-4390-8614-F5AB1DA67130}" type="slidenum">
              <a:rPr b="0" lang="ru-RU" sz="1600" spc="-1" strike="noStrike">
                <a:solidFill>
                  <a:srgbClr val="3c4052"/>
                </a:solidFill>
                <a:latin typeface="Calibri"/>
                <a:ea typeface="DejaVu Sans"/>
              </a:rPr>
              <a:t>&lt;номер&gt;</a:t>
            </a:fld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Box 12"/>
          <p:cNvSpPr/>
          <p:nvPr/>
        </p:nvSpPr>
        <p:spPr>
          <a:xfrm>
            <a:off x="771840" y="-18360"/>
            <a:ext cx="8336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17a085"/>
                </a:solidFill>
                <a:latin typeface="Calibri"/>
                <a:ea typeface="DejaVu Sans"/>
              </a:rPr>
              <a:t>Требования к мероприятиям по уменьшению выбросов в периоды НМУ, утв. приказом Минприроды России от 28.11.2019 № 811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1" name="AutoShape 4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2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3" name="AutoShape 6"/>
          <p:cNvSpPr/>
          <p:nvPr/>
        </p:nvSpPr>
        <p:spPr>
          <a:xfrm>
            <a:off x="3420000" y="1275480"/>
            <a:ext cx="66420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4" name="Прямоугольник 10"/>
          <p:cNvSpPr/>
          <p:nvPr/>
        </p:nvSpPr>
        <p:spPr>
          <a:xfrm>
            <a:off x="156960" y="1124280"/>
            <a:ext cx="7680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Прямоугольник 7"/>
          <p:cNvSpPr/>
          <p:nvPr/>
        </p:nvSpPr>
        <p:spPr>
          <a:xfrm>
            <a:off x="154800" y="1060920"/>
            <a:ext cx="7540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Прямоугольник 14"/>
          <p:cNvSpPr/>
          <p:nvPr/>
        </p:nvSpPr>
        <p:spPr>
          <a:xfrm>
            <a:off x="154800" y="2058840"/>
            <a:ext cx="8736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Прямоугольник 11"/>
          <p:cNvSpPr/>
          <p:nvPr/>
        </p:nvSpPr>
        <p:spPr>
          <a:xfrm>
            <a:off x="82800" y="600840"/>
            <a:ext cx="8880840" cy="45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i="1" lang="ru-RU" sz="1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Пункты 11, 13 Требований: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Для Перечня веществ определяются максимальные приземные концентрации на границах и на территориях ближайших жилых зон и особых зон.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Рассчитываются вклады выбросов конкретных источников (в процентах) в указанные концентрации.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Перечень источников ранжируется по величинам вкладов (в процентах) в приземные концентрации от большего к меньшему.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7000"/>
              </a:lnSpc>
              <a:buClr>
                <a:srgbClr val="17375e"/>
              </a:buClr>
              <a:buFont typeface="OpenSymbol"/>
              <a:buChar char="-"/>
              <a:tabLst>
                <a:tab algn="l" pos="0"/>
              </a:tabLst>
            </a:pP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Исходя из особенностей производственных процессов, непрерывности тех.процесса для группы источников, ранжированного перечня источников </a:t>
            </a:r>
            <a:r>
              <a:rPr b="1" lang="ru-RU" sz="1500" spc="-1" strike="noStrike" u="sng">
                <a:solidFill>
                  <a:srgbClr val="17375e"/>
                </a:solidFill>
                <a:uFillTx/>
                <a:latin typeface="Calibri"/>
                <a:ea typeface="DejaVu Sans"/>
              </a:rPr>
              <a:t>определяются конкретные источники, для которых разрабатываются мероприятия при НМУ 1, 2 и 3 степени</a:t>
            </a:r>
            <a:r>
              <a:rPr b="1" lang="ru-RU" sz="1500" spc="-1" strike="noStrike">
                <a:solidFill>
                  <a:srgbClr val="17375e"/>
                </a:solidFill>
                <a:latin typeface="Calibri"/>
                <a:ea typeface="DejaVu Sans"/>
              </a:rPr>
              <a:t>. </a:t>
            </a:r>
            <a:endParaRPr b="0" lang="ru-RU" sz="1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tabLst>
                <a:tab algn="l" pos="0"/>
              </a:tabLst>
            </a:pPr>
            <a:r>
              <a:rPr b="1" i="1" lang="ru-RU" sz="1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Пункт 12 Требований: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Мероприятия должны обеспечить снижение приземных концентраций: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15 - 20%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1 степени опасности;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20 - 40%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2 степени опасности;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40 - 60%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3 степени опасности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   </a:t>
            </a:r>
            <a:r>
              <a:rPr b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Для объектов, обеспечивающих электрической энергией, газом и паром: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5 - 10%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1 степени опасности; 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10 - 20%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2 степени опасности; на </a:t>
            </a:r>
            <a:r>
              <a:rPr b="1" lang="ru-RU" sz="1600" spc="-1" strike="noStrike" u="sng">
                <a:solidFill>
                  <a:schemeClr val="accent2">
                    <a:lumMod val="75000"/>
                  </a:schemeClr>
                </a:solidFill>
                <a:uFillTx/>
                <a:latin typeface="Calibri"/>
                <a:ea typeface="DejaVu Sans"/>
              </a:rPr>
              <a:t>20 - 25% </a:t>
            </a:r>
            <a:r>
              <a:rPr b="0" i="1" lang="ru-RU" sz="1600" spc="-1" strike="noStrike">
                <a:solidFill>
                  <a:srgbClr val="17375e"/>
                </a:solidFill>
                <a:latin typeface="Calibri"/>
                <a:ea typeface="DejaVu Sans"/>
              </a:rPr>
              <a:t>при НМУ 3 степени опасности.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7162</TotalTime>
  <Application>LibreOffice/7.5.6.2$Linux_X86_64 LibreOffice_project/50$Build-2</Application>
  <AppVersion>15.0000</AppVersion>
  <Words>1722</Words>
  <Paragraphs>181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2018-02-21T11:13:33Z</dcterms:created>
  <dc:creator>Сагдеева Ландыш Маратовна</dc:creator>
  <dc:description/>
  <dc:language>ru-RU</dc:language>
  <cp:lastModifiedBy/>
  <cp:lastPrinted>2021-07-19T08:34:47Z</cp:lastPrinted>
  <dcterms:modified xsi:type="dcterms:W3CDTF">2025-01-29T16:19:49Z</dcterms:modified>
  <cp:revision>227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13</vt:i4>
  </property>
  <property fmtid="{D5CDD505-2E9C-101B-9397-08002B2CF9AE}" pid="3" name="PresentationFormat">
    <vt:lpwstr>Экран (16:9)</vt:lpwstr>
  </property>
  <property fmtid="{D5CDD505-2E9C-101B-9397-08002B2CF9AE}" pid="4" name="Slides">
    <vt:i4>15</vt:i4>
  </property>
</Properties>
</file>