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5453" r:id="rId3"/>
    <p:sldMasterId id="2147485465" r:id="rId4"/>
    <p:sldMasterId id="2147486359" r:id="rId5"/>
    <p:sldMasterId id="2147486470" r:id="rId6"/>
    <p:sldMasterId id="2147487158" r:id="rId7"/>
    <p:sldMasterId id="2147487775" r:id="rId8"/>
  </p:sldMasterIdLst>
  <p:notesMasterIdLst>
    <p:notesMasterId r:id="rId17"/>
  </p:notesMasterIdLst>
  <p:handoutMasterIdLst>
    <p:handoutMasterId r:id="rId18"/>
  </p:handoutMasterIdLst>
  <p:sldIdLst>
    <p:sldId id="264" r:id="rId9"/>
    <p:sldId id="651" r:id="rId10"/>
    <p:sldId id="656" r:id="rId11"/>
    <p:sldId id="652" r:id="rId12"/>
    <p:sldId id="657" r:id="rId13"/>
    <p:sldId id="655" r:id="rId14"/>
    <p:sldId id="643" r:id="rId15"/>
    <p:sldId id="625" r:id="rId16"/>
  </p:sldIdLst>
  <p:sldSz cx="9144000" cy="6858000" type="screen4x3"/>
  <p:notesSz cx="6794500" cy="9906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5pPr>
    <a:lvl6pPr marL="2286000" algn="l" defTabSz="914400" rtl="0" eaLnBrk="1" latinLnBrk="0" hangingPunct="1"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6pPr>
    <a:lvl7pPr marL="2743200" algn="l" defTabSz="914400" rtl="0" eaLnBrk="1" latinLnBrk="0" hangingPunct="1"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7pPr>
    <a:lvl8pPr marL="3200400" algn="l" defTabSz="914400" rtl="0" eaLnBrk="1" latinLnBrk="0" hangingPunct="1"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8pPr>
    <a:lvl9pPr marL="3657600" algn="l" defTabSz="914400" rtl="0" eaLnBrk="1" latinLnBrk="0" hangingPunct="1">
      <a:defRPr sz="1900" b="1" kern="1200">
        <a:solidFill>
          <a:schemeClr val="tx1"/>
        </a:solidFill>
        <a:latin typeface="Pragmatica MediumIT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рочкин Дмитрий Викторович" initials="КДВ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DD0000"/>
    <a:srgbClr val="00A268"/>
    <a:srgbClr val="00CC99"/>
    <a:srgbClr val="00EE99"/>
    <a:srgbClr val="009A5E"/>
    <a:srgbClr val="126221"/>
    <a:srgbClr val="FF0000"/>
    <a:srgbClr val="00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6" autoAdjust="0"/>
    <p:restoredTop sz="93651" autoAdjust="0"/>
  </p:normalViewPr>
  <p:slideViewPr>
    <p:cSldViewPr>
      <p:cViewPr varScale="1">
        <p:scale>
          <a:sx n="72" d="100"/>
          <a:sy n="72" d="100"/>
        </p:scale>
        <p:origin x="147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45024" cy="497359"/>
          </a:xfrm>
          <a:prstGeom prst="rect">
            <a:avLst/>
          </a:prstGeom>
        </p:spPr>
        <p:txBody>
          <a:bodyPr vert="horz" lIns="91278" tIns="45639" rIns="91278" bIns="456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7890" y="5"/>
            <a:ext cx="2945024" cy="497359"/>
          </a:xfrm>
          <a:prstGeom prst="rect">
            <a:avLst/>
          </a:prstGeom>
        </p:spPr>
        <p:txBody>
          <a:bodyPr vert="horz" lIns="91278" tIns="45639" rIns="91278" bIns="45639" rtlCol="0"/>
          <a:lstStyle>
            <a:lvl1pPr algn="r">
              <a:defRPr sz="1200"/>
            </a:lvl1pPr>
          </a:lstStyle>
          <a:p>
            <a:fld id="{732A76D9-A42C-4B6D-B19E-A32E37712FCD}" type="datetimeFigureOut">
              <a:rPr lang="ru-RU" smtClean="0"/>
              <a:pPr/>
              <a:t>13.06.2018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8644"/>
            <a:ext cx="2945024" cy="497359"/>
          </a:xfrm>
          <a:prstGeom prst="rect">
            <a:avLst/>
          </a:prstGeom>
        </p:spPr>
        <p:txBody>
          <a:bodyPr vert="horz" lIns="91278" tIns="45639" rIns="91278" bIns="456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7890" y="9408644"/>
            <a:ext cx="2945024" cy="497359"/>
          </a:xfrm>
          <a:prstGeom prst="rect">
            <a:avLst/>
          </a:prstGeom>
        </p:spPr>
        <p:txBody>
          <a:bodyPr vert="horz" lIns="91278" tIns="45639" rIns="91278" bIns="45639" rtlCol="0" anchor="b"/>
          <a:lstStyle>
            <a:lvl1pPr algn="r">
              <a:defRPr sz="1200"/>
            </a:lvl1pPr>
          </a:lstStyle>
          <a:p>
            <a:fld id="{D401F712-AD96-44DB-A1B0-2C7A94CFB8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7111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776"/>
          </a:xfrm>
          <a:prstGeom prst="rect">
            <a:avLst/>
          </a:prstGeom>
        </p:spPr>
        <p:txBody>
          <a:bodyPr vert="horz" lIns="91278" tIns="45639" rIns="91278" bIns="45639" rtlCol="0"/>
          <a:lstStyle>
            <a:lvl1pPr algn="l">
              <a:defRPr sz="1200">
                <a:latin typeface="Pragmatica MediumITT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5776"/>
          </a:xfrm>
          <a:prstGeom prst="rect">
            <a:avLst/>
          </a:prstGeom>
        </p:spPr>
        <p:txBody>
          <a:bodyPr vert="horz" lIns="91278" tIns="45639" rIns="91278" bIns="45639" rtlCol="0"/>
          <a:lstStyle>
            <a:lvl1pPr algn="r">
              <a:defRPr sz="1200">
                <a:latin typeface="Pragmatica MediumITT" pitchFamily="34" charset="0"/>
              </a:defRPr>
            </a:lvl1pPr>
          </a:lstStyle>
          <a:p>
            <a:pPr>
              <a:defRPr/>
            </a:pPr>
            <a:fld id="{0218F95B-B135-403D-AB8F-F54F2A71B6BD}" type="datetimeFigureOut">
              <a:rPr lang="ru-RU"/>
              <a:pPr>
                <a:defRPr/>
              </a:pPr>
              <a:t>13.06.2018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8" tIns="45639" rIns="91278" bIns="4563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6" y="4705908"/>
            <a:ext cx="5436235" cy="4457225"/>
          </a:xfrm>
          <a:prstGeom prst="rect">
            <a:avLst/>
          </a:prstGeom>
        </p:spPr>
        <p:txBody>
          <a:bodyPr vert="horz" lIns="91278" tIns="45639" rIns="91278" bIns="4563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8641"/>
            <a:ext cx="2945024" cy="495776"/>
          </a:xfrm>
          <a:prstGeom prst="rect">
            <a:avLst/>
          </a:prstGeom>
        </p:spPr>
        <p:txBody>
          <a:bodyPr vert="horz" lIns="91278" tIns="45639" rIns="91278" bIns="45639" rtlCol="0" anchor="b"/>
          <a:lstStyle>
            <a:lvl1pPr algn="l">
              <a:defRPr sz="1200">
                <a:latin typeface="Pragmatica MediumITT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890" y="9408641"/>
            <a:ext cx="2945024" cy="495776"/>
          </a:xfrm>
          <a:prstGeom prst="rect">
            <a:avLst/>
          </a:prstGeom>
        </p:spPr>
        <p:txBody>
          <a:bodyPr vert="horz" lIns="91278" tIns="45639" rIns="91278" bIns="45639" rtlCol="0" anchor="b"/>
          <a:lstStyle>
            <a:lvl1pPr algn="r">
              <a:defRPr sz="1200">
                <a:latin typeface="Pragmatica MediumITT" pitchFamily="34" charset="0"/>
              </a:defRPr>
            </a:lvl1pPr>
          </a:lstStyle>
          <a:p>
            <a:pPr>
              <a:defRPr/>
            </a:pPr>
            <a:fld id="{DD7FDCBC-3DA2-42A2-84AB-AEBC92764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4288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652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0" y="742950"/>
            <a:ext cx="4953000" cy="3714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7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90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31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42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75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98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910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81146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456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564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209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598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299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67220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78794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7278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072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1619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138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566574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2730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3668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06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038552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375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9488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462525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722695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6223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4894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0376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94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262114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71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716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8377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3927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7826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46855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238125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3395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792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86319"/>
      </p:ext>
    </p:extLst>
  </p:cSld>
  <p:clrMapOvr>
    <a:masterClrMapping/>
  </p:clrMapOvr>
  <p:transition>
    <p:cover dir="d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47293"/>
      </p:ext>
    </p:extLst>
  </p:cSld>
  <p:clrMapOvr>
    <a:masterClrMapping/>
  </p:clrMapOvr>
  <p:transition>
    <p:cover dir="d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51986184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53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316754"/>
      </p:ext>
    </p:extLst>
  </p:cSld>
  <p:clrMapOvr>
    <a:masterClrMapping/>
  </p:clrMapOvr>
  <p:transition>
    <p:cover dir="d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730673"/>
      </p:ext>
    </p:extLst>
  </p:cSld>
  <p:clrMapOvr>
    <a:masterClrMapping/>
  </p:clrMapOvr>
  <p:transition>
    <p:cover dir="d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018207"/>
      </p:ext>
    </p:extLst>
  </p:cSld>
  <p:clrMapOvr>
    <a:masterClrMapping/>
  </p:clrMapOvr>
  <p:transition>
    <p:cover dir="d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3710607"/>
      </p:ext>
    </p:extLst>
  </p:cSld>
  <p:clrMapOvr>
    <a:masterClrMapping/>
  </p:clrMapOvr>
  <p:transition>
    <p:cover dir="d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98377716"/>
      </p:ext>
    </p:extLst>
  </p:cSld>
  <p:clrMapOvr>
    <a:masterClrMapping/>
  </p:clrMapOvr>
  <p:transition>
    <p:cover dir="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79341675"/>
      </p:ext>
    </p:extLst>
  </p:cSld>
  <p:clrMapOvr>
    <a:masterClrMapping/>
  </p:clrMapOvr>
  <p:transition>
    <p:cover dir="d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649788"/>
      </p:ext>
    </p:extLst>
  </p:cSld>
  <p:clrMapOvr>
    <a:masterClrMapping/>
  </p:clrMapOvr>
  <p:transition>
    <p:cover dir="d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609465"/>
      </p:ext>
    </p:extLst>
  </p:cSld>
  <p:clrMapOvr>
    <a:masterClrMapping/>
  </p:clrMapOvr>
  <p:transition>
    <p:cover dir="d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452235"/>
      </p:ext>
    </p:extLst>
  </p:cSld>
  <p:clrMapOvr>
    <a:masterClrMapping/>
  </p:clrMapOvr>
  <p:transition>
    <p:cover dir="d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34333"/>
      </p:ext>
    </p:extLst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873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434505"/>
      </p:ext>
    </p:extLst>
  </p:cSld>
  <p:clrMapOvr>
    <a:masterClrMapping/>
  </p:clrMapOvr>
  <p:transition advClick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461018"/>
      </p:ext>
    </p:extLst>
  </p:cSld>
  <p:clrMapOvr>
    <a:masterClrMapping/>
  </p:clrMapOvr>
  <p:transition advClick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2524853"/>
      </p:ext>
    </p:extLst>
  </p:cSld>
  <p:clrMapOvr>
    <a:masterClrMapping/>
  </p:clrMapOvr>
  <p:transition advClick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124392"/>
      </p:ext>
    </p:extLst>
  </p:cSld>
  <p:clrMapOvr>
    <a:masterClrMapping/>
  </p:clrMapOvr>
  <p:transition advClick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09284"/>
      </p:ext>
    </p:extLst>
  </p:cSld>
  <p:clrMapOvr>
    <a:masterClrMapping/>
  </p:clrMapOvr>
  <p:transition advClick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781324"/>
      </p:ext>
    </p:extLst>
  </p:cSld>
  <p:clrMapOvr>
    <a:masterClrMapping/>
  </p:clrMapOvr>
  <p:transition advClick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4140429"/>
      </p:ext>
    </p:extLst>
  </p:cSld>
  <p:clrMapOvr>
    <a:masterClrMapping/>
  </p:clrMapOvr>
  <p:transition advClick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3721712"/>
      </p:ext>
    </p:extLst>
  </p:cSld>
  <p:clrMapOvr>
    <a:masterClrMapping/>
  </p:clrMapOvr>
  <p:transition advClick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97617791"/>
      </p:ext>
    </p:extLst>
  </p:cSld>
  <p:clrMapOvr>
    <a:masterClrMapping/>
  </p:clrMapOvr>
  <p:transition advClick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77399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6179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84250"/>
      </p:ext>
    </p:extLst>
  </p:cSld>
  <p:clrMapOvr>
    <a:masterClrMapping/>
  </p:clrMapOvr>
  <p:transition advClick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308127362"/>
      </p:ext>
    </p:extLst>
  </p:cSld>
  <p:clrMapOvr>
    <a:masterClrMapping/>
  </p:clrMapOvr>
  <p:transition advClick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630768"/>
      </p:ext>
    </p:extLst>
  </p:cSld>
  <p:clrMapOvr>
    <a:masterClrMapping/>
  </p:clrMapOvr>
  <p:transition advClick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4256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423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1754751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5930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1881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06327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9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078345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874218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0277607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9795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853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82537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05763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6534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93463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6222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39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5824785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3802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85336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51692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8335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8388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115889"/>
            <a:ext cx="8229600" cy="6010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Pragmatica MediumIT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Pragmatica MediumIT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" y="2"/>
            <a:ext cx="755650" cy="981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Pragmatica MediumITT"/>
              </a:defRPr>
            </a:lvl1pPr>
          </a:lstStyle>
          <a:p>
            <a:pPr>
              <a:defRPr/>
            </a:pPr>
            <a:fld id="{FC75D8AC-6A4F-41D8-8175-9ADBDA2545E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5062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8462" r:id="rId1"/>
    <p:sldLayoutId id="2147488463" r:id="rId2"/>
    <p:sldLayoutId id="2147488464" r:id="rId3"/>
    <p:sldLayoutId id="2147488465" r:id="rId4"/>
    <p:sldLayoutId id="2147488466" r:id="rId5"/>
    <p:sldLayoutId id="2147488467" r:id="rId6"/>
    <p:sldLayoutId id="2147488468" r:id="rId7"/>
    <p:sldLayoutId id="2147488469" r:id="rId8"/>
    <p:sldLayoutId id="2147488470" r:id="rId9"/>
    <p:sldLayoutId id="2147488471" r:id="rId10"/>
    <p:sldLayoutId id="2147488472" r:id="rId11"/>
    <p:sldLayoutId id="214748859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473" r:id="rId1"/>
    <p:sldLayoutId id="2147488474" r:id="rId2"/>
    <p:sldLayoutId id="2147488475" r:id="rId3"/>
    <p:sldLayoutId id="2147488476" r:id="rId4"/>
    <p:sldLayoutId id="2147488477" r:id="rId5"/>
    <p:sldLayoutId id="2147488478" r:id="rId6"/>
    <p:sldLayoutId id="2147488479" r:id="rId7"/>
    <p:sldLayoutId id="2147488480" r:id="rId8"/>
    <p:sldLayoutId id="2147488481" r:id="rId9"/>
    <p:sldLayoutId id="2147488482" r:id="rId10"/>
    <p:sldLayoutId id="21474884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506" r:id="rId1"/>
    <p:sldLayoutId id="2147488507" r:id="rId2"/>
    <p:sldLayoutId id="2147488508" r:id="rId3"/>
    <p:sldLayoutId id="2147488509" r:id="rId4"/>
    <p:sldLayoutId id="2147488510" r:id="rId5"/>
    <p:sldLayoutId id="2147488511" r:id="rId6"/>
    <p:sldLayoutId id="2147488512" r:id="rId7"/>
    <p:sldLayoutId id="2147488593" r:id="rId8"/>
    <p:sldLayoutId id="2147488513" r:id="rId9"/>
    <p:sldLayoutId id="2147488514" r:id="rId10"/>
    <p:sldLayoutId id="2147488515" r:id="rId11"/>
    <p:sldLayoutId id="214748851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517" r:id="rId1"/>
    <p:sldLayoutId id="2147488518" r:id="rId2"/>
    <p:sldLayoutId id="2147488519" r:id="rId3"/>
    <p:sldLayoutId id="2147488520" r:id="rId4"/>
    <p:sldLayoutId id="2147488521" r:id="rId5"/>
    <p:sldLayoutId id="2147488522" r:id="rId6"/>
    <p:sldLayoutId id="2147488523" r:id="rId7"/>
    <p:sldLayoutId id="2147488524" r:id="rId8"/>
    <p:sldLayoutId id="2147488525" r:id="rId9"/>
    <p:sldLayoutId id="2147488526" r:id="rId10"/>
    <p:sldLayoutId id="214748852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528" r:id="rId1"/>
    <p:sldLayoutId id="2147488529" r:id="rId2"/>
    <p:sldLayoutId id="2147488530" r:id="rId3"/>
    <p:sldLayoutId id="2147488531" r:id="rId4"/>
    <p:sldLayoutId id="2147488532" r:id="rId5"/>
    <p:sldLayoutId id="2147488533" r:id="rId6"/>
    <p:sldLayoutId id="2147488534" r:id="rId7"/>
    <p:sldLayoutId id="2147488535" r:id="rId8"/>
    <p:sldLayoutId id="2147488536" r:id="rId9"/>
    <p:sldLayoutId id="2147488537" r:id="rId10"/>
    <p:sldLayoutId id="2147488538" r:id="rId11"/>
    <p:sldLayoutId id="2147488539" r:id="rId12"/>
    <p:sldLayoutId id="2147488540" r:id="rId13"/>
  </p:sldLayoutIdLst>
  <p:transition>
    <p:cover dir="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541" r:id="rId1"/>
    <p:sldLayoutId id="2147488542" r:id="rId2"/>
    <p:sldLayoutId id="2147488543" r:id="rId3"/>
    <p:sldLayoutId id="2147488544" r:id="rId4"/>
    <p:sldLayoutId id="2147488545" r:id="rId5"/>
    <p:sldLayoutId id="2147488546" r:id="rId6"/>
    <p:sldLayoutId id="2147488547" r:id="rId7"/>
    <p:sldLayoutId id="2147488548" r:id="rId8"/>
    <p:sldLayoutId id="2147488549" r:id="rId9"/>
    <p:sldLayoutId id="2147488550" r:id="rId10"/>
    <p:sldLayoutId id="2147488551" r:id="rId11"/>
    <p:sldLayoutId id="2147488552" r:id="rId12"/>
    <p:sldLayoutId id="2147488553" r:id="rId13"/>
  </p:sldLayoutIdLst>
  <p:transition advClick="0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566" r:id="rId1"/>
    <p:sldLayoutId id="2147488567" r:id="rId2"/>
    <p:sldLayoutId id="2147488568" r:id="rId3"/>
    <p:sldLayoutId id="2147488569" r:id="rId4"/>
    <p:sldLayoutId id="2147488570" r:id="rId5"/>
    <p:sldLayoutId id="2147488571" r:id="rId6"/>
    <p:sldLayoutId id="2147488572" r:id="rId7"/>
    <p:sldLayoutId id="2147488573" r:id="rId8"/>
    <p:sldLayoutId id="2147488574" r:id="rId9"/>
    <p:sldLayoutId id="2147488575" r:id="rId10"/>
    <p:sldLayoutId id="214748857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" y="2"/>
            <a:ext cx="755650" cy="981075"/>
          </a:xfrm>
          <a:prstGeom prst="rect">
            <a:avLst/>
          </a:prstGeom>
          <a:ln/>
        </p:spPr>
        <p:txBody>
          <a:bodyPr/>
          <a:lstStyle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35F73F79-3899-43F4-A5C9-EB53EAF8646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577" r:id="rId1"/>
    <p:sldLayoutId id="2147488578" r:id="rId2"/>
    <p:sldLayoutId id="2147488579" r:id="rId3"/>
    <p:sldLayoutId id="2147488580" r:id="rId4"/>
    <p:sldLayoutId id="2147488581" r:id="rId5"/>
    <p:sldLayoutId id="2147488582" r:id="rId6"/>
    <p:sldLayoutId id="2147488583" r:id="rId7"/>
    <p:sldLayoutId id="2147488584" r:id="rId8"/>
    <p:sldLayoutId id="2147488585" r:id="rId9"/>
    <p:sldLayoutId id="2147488586" r:id="rId10"/>
    <p:sldLayoutId id="2147488587" r:id="rId11"/>
    <p:sldLayoutId id="214748859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ragmaticaIT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61099"/>
            <a:ext cx="2446711" cy="67186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44008" y="652626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TATNEFT </a:t>
            </a:r>
            <a:r>
              <a:rPr 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BUSINESS PROFILE</a:t>
            </a:r>
            <a:endParaRPr lang="ru-RU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44408" y="2091851"/>
            <a:ext cx="899592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3492500" y="6156325"/>
            <a:ext cx="2590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u="sng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Тат</a:t>
            </a:r>
            <a:r>
              <a:rPr lang="ru-RU" altLang="ru-RU" sz="1800" u="sng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НИПИ</a:t>
            </a:r>
            <a:r>
              <a:rPr lang="ru-RU" altLang="ru-RU" sz="1600" u="sng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нефть</a:t>
            </a:r>
            <a:endParaRPr lang="ru-RU" altLang="ru-RU" sz="1200" u="sng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1000" b="0" dirty="0">
                <a:solidFill>
                  <a:schemeClr val="accent2">
                    <a:lumMod val="75000"/>
                  </a:schemeClr>
                </a:solidFill>
              </a:rPr>
              <a:t>T A T  </a:t>
            </a:r>
            <a:r>
              <a:rPr lang="en-US" altLang="ru-RU" sz="1200" b="0" dirty="0">
                <a:solidFill>
                  <a:schemeClr val="accent2">
                    <a:lumMod val="75000"/>
                  </a:schemeClr>
                </a:solidFill>
              </a:rPr>
              <a:t>N I P I </a:t>
            </a:r>
            <a:r>
              <a:rPr lang="en-US" altLang="ru-RU" sz="1000" b="0" dirty="0">
                <a:solidFill>
                  <a:schemeClr val="accent2">
                    <a:lumMod val="75000"/>
                  </a:schemeClr>
                </a:solidFill>
              </a:rPr>
              <a:t> N E F T</a:t>
            </a:r>
            <a:endParaRPr lang="ru-RU" altLang="ru-RU" sz="1000" b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 Box 35"/>
          <p:cNvSpPr txBox="1">
            <a:spLocks noChangeArrowheads="1"/>
          </p:cNvSpPr>
          <p:nvPr/>
        </p:nvSpPr>
        <p:spPr bwMode="auto">
          <a:xfrm>
            <a:off x="565672" y="4877039"/>
            <a:ext cx="1439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Докладчик:</a:t>
            </a:r>
            <a:endParaRPr lang="ru-RU" altLang="ru-RU" sz="1800" b="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687817" y="1970400"/>
            <a:ext cx="7416823" cy="179126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ru-RU" sz="2400" dirty="0">
                <a:solidFill>
                  <a:schemeClr val="bg1"/>
                </a:solidFill>
              </a:rPr>
              <a:t>Готовность ПАО «Татнефть» </a:t>
            </a:r>
          </a:p>
          <a:p>
            <a:pPr algn="ctr">
              <a:buNone/>
            </a:pPr>
            <a:r>
              <a:rPr lang="ru-RU" sz="2400" dirty="0">
                <a:solidFill>
                  <a:schemeClr val="bg1"/>
                </a:solidFill>
              </a:rPr>
              <a:t>к реализации </a:t>
            </a:r>
            <a:r>
              <a:rPr lang="en-US" sz="2400" dirty="0">
                <a:solidFill>
                  <a:schemeClr val="bg1"/>
                </a:solidFill>
              </a:rPr>
              <a:t>I</a:t>
            </a:r>
            <a:r>
              <a:rPr lang="ru-RU" sz="2400" dirty="0">
                <a:solidFill>
                  <a:schemeClr val="bg1"/>
                </a:solidFill>
              </a:rPr>
              <a:t> этапа проекта</a:t>
            </a:r>
          </a:p>
          <a:p>
            <a:pPr algn="ctr">
              <a:buNone/>
            </a:pPr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pPr algn="ctr">
              <a:buNone/>
            </a:pPr>
            <a:r>
              <a:rPr lang="ru-RU" sz="2400" dirty="0">
                <a:solidFill>
                  <a:schemeClr val="bg1"/>
                </a:solidFill>
              </a:rPr>
              <a:t>«Утилизация свалочного газа полигонов ТКО»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192268" y="4710351"/>
            <a:ext cx="69119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ragmatica MediumIT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ragmatica MediumIT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ragmatica MediumIT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ragmatica MediumIT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ragmatica MediumIT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agmatica MediumIT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agmatica MediumIT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agmatica MediumIT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agmatica MediumITT" pitchFamily="34" charset="0"/>
              </a:defRPr>
            </a:lvl9pPr>
          </a:lstStyle>
          <a:p>
            <a:pPr algn="r" eaLnBrk="1" hangingPunct="1"/>
            <a:r>
              <a:rPr lang="ru-RU" alt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Заместитель директора по проектированию –</a:t>
            </a:r>
            <a:br>
              <a:rPr lang="ru-RU" alt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ru-RU" alt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главный инженер института «ТатНИПИнефть»</a:t>
            </a:r>
            <a:br>
              <a:rPr lang="ru-RU" alt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ru-RU" alt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А. Н. Береговой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05957" y="13491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41703"/>
            <a:ext cx="8229600" cy="957845"/>
          </a:xfrm>
          <a:noFill/>
          <a:ln>
            <a:miter lim="800000"/>
            <a:headEnd/>
            <a:tailEnd/>
          </a:ln>
        </p:spPr>
        <p:txBody>
          <a:bodyPr vert="horz" wrap="square" lIns="18000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2800" dirty="0">
                <a:solidFill>
                  <a:schemeClr val="tx1"/>
                </a:solidFill>
              </a:rPr>
              <a:t>Базовая технологическая схема</a:t>
            </a:r>
            <a:endParaRPr lang="ru-RU" alt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2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05957" y="12687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675435"/>
              </p:ext>
            </p:extLst>
          </p:nvPr>
        </p:nvGraphicFramePr>
        <p:xfrm>
          <a:off x="65744" y="999548"/>
          <a:ext cx="8162913" cy="5741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5" imgW="10153724" imgH="5086350" progId="Visio.Drawing.15">
                  <p:embed/>
                </p:oleObj>
              </mc:Choice>
              <mc:Fallback>
                <p:oleObj r:id="rId5" imgW="10153724" imgH="50863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44" y="999548"/>
                        <a:ext cx="8162913" cy="5741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869159"/>
            <a:ext cx="5604307" cy="1783052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– продукция скважин; 2 – свалочные газы; 3 – конденсат, грязь; 4 – продукты сгорания; 5 – электроэнергия</a:t>
            </a:r>
            <a:endParaRPr lang="ru-RU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ГСС 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газосборная станция; СК – сборник конденсата; НК – насос конденсата; КС – компрессорная станция; ТО – теплообменник; АВО – аппарат воздушного </a:t>
            </a: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охлаждения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С-1 – сепаратор; </a:t>
            </a:r>
            <a:endParaRPr lang="ru-RU" sz="105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ВТФУ 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высокотемпературная факельная установка (</a:t>
            </a:r>
            <a:r>
              <a:rPr lang="ru-RU" sz="105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инсинератор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ГПЭС – газопоршневая электростанция; </a:t>
            </a:r>
            <a:endParaRPr lang="ru-RU" sz="105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САТО 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ступень </a:t>
            </a: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автотермического 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(или каталитического) </a:t>
            </a: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обезвреживания</a:t>
            </a:r>
            <a:endParaRPr lang="ru-RU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3242" y="987369"/>
            <a:ext cx="6861085" cy="557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Базовая технологическая схема сбора, очистки и утилизации свалочных газов с полигона ТБО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азработана 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научной частью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ТатНИПИнефть</a:t>
            </a:r>
            <a:endParaRPr lang="ru-RU" sz="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87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11265" y="42532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3</a:t>
            </a:fld>
            <a:endParaRPr lang="ru-RU" dirty="0">
              <a:solidFill>
                <a:srgbClr val="FFFF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1265" y="1311157"/>
          <a:ext cx="7886173" cy="4668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1035">
                  <a:extLst>
                    <a:ext uri="{9D8B030D-6E8A-4147-A177-3AD203B41FA5}">
                      <a16:colId xmlns:a16="http://schemas.microsoft.com/office/drawing/2014/main" val="2497134682"/>
                    </a:ext>
                  </a:extLst>
                </a:gridCol>
                <a:gridCol w="1212523">
                  <a:extLst>
                    <a:ext uri="{9D8B030D-6E8A-4147-A177-3AD203B41FA5}">
                      <a16:colId xmlns:a16="http://schemas.microsoft.com/office/drawing/2014/main" val="3171401946"/>
                    </a:ext>
                  </a:extLst>
                </a:gridCol>
                <a:gridCol w="1212523">
                  <a:extLst>
                    <a:ext uri="{9D8B030D-6E8A-4147-A177-3AD203B41FA5}">
                      <a16:colId xmlns:a16="http://schemas.microsoft.com/office/drawing/2014/main" val="880178939"/>
                    </a:ext>
                  </a:extLst>
                </a:gridCol>
                <a:gridCol w="1212523">
                  <a:extLst>
                    <a:ext uri="{9D8B030D-6E8A-4147-A177-3AD203B41FA5}">
                      <a16:colId xmlns:a16="http://schemas.microsoft.com/office/drawing/2014/main" val="2999267693"/>
                    </a:ext>
                  </a:extLst>
                </a:gridCol>
                <a:gridCol w="1124299">
                  <a:extLst>
                    <a:ext uri="{9D8B030D-6E8A-4147-A177-3AD203B41FA5}">
                      <a16:colId xmlns:a16="http://schemas.microsoft.com/office/drawing/2014/main" val="3861735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026566275"/>
                    </a:ext>
                  </a:extLst>
                </a:gridCol>
                <a:gridCol w="1361142">
                  <a:extLst>
                    <a:ext uri="{9D8B030D-6E8A-4147-A177-3AD203B41FA5}">
                      <a16:colId xmlns:a16="http://schemas.microsoft.com/office/drawing/2014/main" val="3214186921"/>
                    </a:ext>
                  </a:extLst>
                </a:gridCol>
              </a:tblGrid>
              <a:tr h="818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№ п/п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Параметры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Узел нейтрализации H</a:t>
                      </a:r>
                      <a:r>
                        <a:rPr lang="ru-RU" sz="1000" b="1" u="none" strike="noStrike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Узел адсорбционной очистки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Печь высоко-температурного 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дожига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ПВД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Газопоршневая электростанция ГПЭС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Модуль термического или каталитического обезвреживания СТО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013053"/>
                  </a:ext>
                </a:extLst>
              </a:tr>
              <a:tr h="593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Молярная доля метана более 40 %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п/п. 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п. 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+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extLst>
                  <a:ext uri="{0D108BD9-81ED-4DB2-BD59-A6C34878D82A}">
                    <a16:rowId xmlns:a16="http://schemas.microsoft.com/office/drawing/2014/main" val="1310551134"/>
                  </a:ext>
                </a:extLst>
              </a:tr>
              <a:tr h="593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Молярная доля метана 30 - 40 %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данной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п. 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+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extLst>
                  <a:ext uri="{0D108BD9-81ED-4DB2-BD59-A6C34878D82A}">
                    <a16:rowId xmlns:a16="http://schemas.microsoft.com/office/drawing/2014/main" val="3522930424"/>
                  </a:ext>
                </a:extLst>
              </a:tr>
              <a:tr h="593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Молярная доля метана менее 30 %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таблицы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+*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extLst>
                  <a:ext uri="{0D108BD9-81ED-4DB2-BD59-A6C34878D82A}">
                    <a16:rowId xmlns:a16="http://schemas.microsoft.com/office/drawing/2014/main" val="2340232497"/>
                  </a:ext>
                </a:extLst>
              </a:tr>
              <a:tr h="593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Молярная доля сероводорода более 0,1 %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+**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1-3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1-3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п. 1-3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extLst>
                  <a:ext uri="{0D108BD9-81ED-4DB2-BD59-A6C34878D82A}">
                    <a16:rowId xmlns:a16="http://schemas.microsoft.com/office/drawing/2014/main" val="1629269661"/>
                  </a:ext>
                </a:extLst>
              </a:tr>
              <a:tr h="14750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Концентрация примесей в пересчёте на кремний, хлор или фтор более 10 мг/м3 или превышение ПДК по ртути</a:t>
                      </a:r>
                      <a:br>
                        <a:rPr lang="ru-RU" sz="1050" u="none" strike="noStrike">
                          <a:effectLst/>
                        </a:rPr>
                      </a:b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п. 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+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 п. 1-3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1-3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 п. 1-3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71" marR="7171" marT="7171" marB="0" anchor="ctr"/>
                </a:tc>
                <a:extLst>
                  <a:ext uri="{0D108BD9-81ED-4DB2-BD59-A6C34878D82A}">
                    <a16:rowId xmlns:a16="http://schemas.microsoft.com/office/drawing/2014/main" val="355755805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75188" y="6109319"/>
            <a:ext cx="79222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88900">
              <a:spcAft>
                <a:spcPts val="0"/>
              </a:spcAft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* - может не понадобиться, если концентрация вредных веществ в       атмосферном воздухе меньше ПДК</a:t>
            </a: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marR="88900">
              <a:spcAft>
                <a:spcPts val="0"/>
              </a:spcAft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** - необходимость использования уточняется с поставщиками ГПЭС</a:t>
            </a: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7950" marR="107950">
              <a:spcAft>
                <a:spcPts val="0"/>
              </a:spcAft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таблице 1 представлены условия применимости узлов и блоков в зависимости от исходных </a:t>
            </a:r>
            <a:r>
              <a:rPr lang="ru-RU" sz="1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параметров</a:t>
            </a:r>
          </a:p>
          <a:p>
            <a:pPr marL="107950" marR="107950">
              <a:spcAft>
                <a:spcPts val="0"/>
              </a:spcAft>
            </a:pPr>
            <a:r>
              <a:rPr lang="ru-RU" sz="1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(«+» </a:t>
            </a: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используется, «-» – нет).</a:t>
            </a:r>
            <a:endParaRPr lang="ru-RU" sz="1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675188" y="408904"/>
            <a:ext cx="8075240" cy="778098"/>
          </a:xfrm>
        </p:spPr>
        <p:txBody>
          <a:bodyPr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Условия применимости узлов и блоков в зависимости от     исходных параметров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11265" y="42532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310915"/>
            <a:ext cx="8229600" cy="957845"/>
          </a:xfrm>
          <a:noFill/>
          <a:ln>
            <a:miter lim="800000"/>
            <a:headEnd/>
            <a:tailEnd/>
          </a:ln>
        </p:spPr>
        <p:txBody>
          <a:bodyPr vert="horz" wrap="square" lIns="18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Базовая технологическая </a:t>
            </a:r>
            <a:r>
              <a:rPr lang="ru-RU" sz="2400" dirty="0" smtClean="0">
                <a:solidFill>
                  <a:schemeClr val="tx1"/>
                </a:solidFill>
              </a:rPr>
              <a:t>схема.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этап проекта 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4</a:t>
            </a:fld>
            <a:endParaRPr lang="ru-RU" dirty="0">
              <a:solidFill>
                <a:srgbClr val="FFFFFF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275969"/>
              </p:ext>
            </p:extLst>
          </p:nvPr>
        </p:nvGraphicFramePr>
        <p:xfrm>
          <a:off x="188718" y="1445760"/>
          <a:ext cx="7966175" cy="5295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r:id="rId5" imgW="10439341" imgH="5286375" progId="Visio.Drawing.15">
                  <p:embed/>
                </p:oleObj>
              </mc:Choice>
              <mc:Fallback>
                <p:oleObj r:id="rId5" imgW="10439341" imgH="528637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9000" contras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18" y="1445760"/>
                        <a:ext cx="7966175" cy="52956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00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11265" y="42532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310915"/>
            <a:ext cx="8229600" cy="957845"/>
          </a:xfrm>
          <a:noFill/>
          <a:ln>
            <a:miter lim="800000"/>
            <a:headEnd/>
            <a:tailEnd/>
          </a:ln>
        </p:spPr>
        <p:txBody>
          <a:bodyPr vert="horz" wrap="square" lIns="18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Сводный сметный расчет стоимости строительства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1265" y="1700808"/>
            <a:ext cx="760515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90170" indent="540385" algn="just">
              <a:spcAft>
                <a:spcPts val="0"/>
              </a:spcAft>
              <a:tabLst>
                <a:tab pos="90170" algn="l"/>
                <a:tab pos="6391275" algn="l"/>
              </a:tabLs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Стоимость оборудования и строительства объекта «Утилизация свалочного газа полигонов ТКО» является предварительной в связи с отсутствием состава и объема газа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90170" marR="90170" indent="540385" algn="just">
              <a:spcAft>
                <a:spcPts val="0"/>
              </a:spcAft>
              <a:tabLst>
                <a:tab pos="90170" algn="l"/>
                <a:tab pos="6391275" algn="l"/>
              </a:tabLst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marR="90170" indent="540385" algn="just">
              <a:spcAft>
                <a:spcPts val="0"/>
              </a:spcAft>
              <a:tabLst>
                <a:tab pos="90170" algn="l"/>
                <a:tab pos="6391275" algn="l"/>
              </a:tabLs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расчетов принято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90170" marR="90170" indent="540385" algn="just">
              <a:spcAft>
                <a:spcPts val="0"/>
              </a:spcAft>
              <a:tabLst>
                <a:tab pos="90170" algn="l"/>
                <a:tab pos="6391275" algn="l"/>
              </a:tabLst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3070" marR="90170" indent="-342900" algn="just">
              <a:spcAft>
                <a:spcPts val="0"/>
              </a:spcAft>
              <a:buFontTx/>
              <a:buChar char="-"/>
              <a:tabLst>
                <a:tab pos="90170" algn="l"/>
                <a:tab pos="6391275" algn="l"/>
              </a:tabLst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объем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газа - 2500,0 м</a:t>
            </a:r>
            <a:r>
              <a:rPr lang="ru-RU" sz="20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/ч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75920" marR="90170" indent="-285750" algn="just">
              <a:spcAft>
                <a:spcPts val="0"/>
              </a:spcAft>
              <a:buFontTx/>
              <a:buChar char="-"/>
              <a:tabLst>
                <a:tab pos="90170" algn="l"/>
                <a:tab pos="6391275" algn="l"/>
              </a:tabLst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3070" marR="90170" indent="-342900" algn="just">
              <a:spcAft>
                <a:spcPts val="0"/>
              </a:spcAft>
              <a:buFontTx/>
              <a:buChar char="-"/>
              <a:tabLst>
                <a:tab pos="90170" algn="l"/>
                <a:tab pos="6391275" algn="l"/>
              </a:tabLst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скважин - 112 шт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75920" marR="90170" indent="-285750" algn="just">
              <a:spcAft>
                <a:spcPts val="0"/>
              </a:spcAft>
              <a:buFontTx/>
              <a:buChar char="-"/>
              <a:tabLst>
                <a:tab pos="90170" algn="l"/>
                <a:tab pos="6391275" algn="l"/>
              </a:tabLst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marR="90170" indent="540385" algn="just">
              <a:spcAft>
                <a:spcPts val="0"/>
              </a:spcAft>
              <a:tabLst>
                <a:tab pos="90170" algn="l"/>
                <a:tab pos="6391275" algn="l"/>
              </a:tabLs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Расчеты могут быть уточнены для конкретных условий и после тендерных процедур.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75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11265" y="42532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310915"/>
            <a:ext cx="8229600" cy="957845"/>
          </a:xfrm>
          <a:noFill/>
          <a:ln>
            <a:miter lim="800000"/>
            <a:headEnd/>
            <a:tailEnd/>
          </a:ln>
        </p:spPr>
        <p:txBody>
          <a:bodyPr vert="horz" wrap="square" lIns="18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Сметы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6</a:t>
            </a:fld>
            <a:endParaRPr lang="ru-RU" dirty="0">
              <a:solidFill>
                <a:srgbClr val="FFFF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614301"/>
              </p:ext>
            </p:extLst>
          </p:nvPr>
        </p:nvGraphicFramePr>
        <p:xfrm>
          <a:off x="711265" y="1328055"/>
          <a:ext cx="7872110" cy="515275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6232570">
                  <a:extLst>
                    <a:ext uri="{9D8B030D-6E8A-4147-A177-3AD203B41FA5}">
                      <a16:colId xmlns:a16="http://schemas.microsoft.com/office/drawing/2014/main" val="380719761"/>
                    </a:ext>
                  </a:extLst>
                </a:gridCol>
                <a:gridCol w="1639540">
                  <a:extLst>
                    <a:ext uri="{9D8B030D-6E8A-4147-A177-3AD203B41FA5}">
                      <a16:colId xmlns:a16="http://schemas.microsoft.com/office/drawing/2014/main" val="2251791111"/>
                    </a:ext>
                  </a:extLst>
                </a:gridCol>
              </a:tblGrid>
              <a:tr h="1342893">
                <a:tc>
                  <a:txBody>
                    <a:bodyPr/>
                    <a:lstStyle/>
                    <a:p>
                      <a:pPr marL="90170" marR="107950" indent="54038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63912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Варианты проекта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Общая стоимость строительства</a:t>
                      </a:r>
                    </a:p>
                    <a:p>
                      <a:pPr marL="107950" marR="107950" indent="-3429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(без учета НДС), тыс. руб.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437538"/>
                  </a:ext>
                </a:extLst>
              </a:tr>
              <a:tr h="634977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Основной проект </a:t>
                      </a:r>
                    </a:p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(без учета затрат на электроснабжение, КИП, благоустройство территории)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539 233,95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66022"/>
                  </a:ext>
                </a:extLst>
              </a:tr>
              <a:tr h="851556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1 вариант </a:t>
                      </a:r>
                    </a:p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(без учета затрат на печь высокотемпературного </a:t>
                      </a:r>
                      <a:r>
                        <a:rPr lang="ru-RU" sz="1200" b="0" dirty="0" err="1">
                          <a:effectLst/>
                        </a:rPr>
                        <a:t>дожига</a:t>
                      </a:r>
                      <a:r>
                        <a:rPr lang="ru-RU" sz="1200" b="0" dirty="0">
                          <a:effectLst/>
                        </a:rPr>
                        <a:t>, ступени термического (или каталитического) обезвреживания, электроснабжение, КИП, благоустройство территории)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418 897,88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676262"/>
                  </a:ext>
                </a:extLst>
              </a:tr>
              <a:tr h="851556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2 вариант</a:t>
                      </a:r>
                    </a:p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(без учета затрат на </a:t>
                      </a:r>
                      <a:r>
                        <a:rPr lang="ru-RU" sz="1200" b="0" dirty="0" err="1">
                          <a:effectLst/>
                        </a:rPr>
                        <a:t>газопоршневые</a:t>
                      </a:r>
                      <a:r>
                        <a:rPr lang="ru-RU" sz="1200" b="0" dirty="0">
                          <a:effectLst/>
                        </a:rPr>
                        <a:t> электростанции, ступени термического (или каталитического) обезвреживания, электроснабжение, КИП, благоустройство территории)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255 762,21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690652"/>
                  </a:ext>
                </a:extLst>
              </a:tr>
              <a:tr h="851556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3 вариант</a:t>
                      </a:r>
                    </a:p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(без учета затрат на </a:t>
                      </a:r>
                      <a:r>
                        <a:rPr lang="ru-RU" sz="1200" b="0" dirty="0" err="1">
                          <a:effectLst/>
                        </a:rPr>
                        <a:t>газопоршневые</a:t>
                      </a:r>
                      <a:r>
                        <a:rPr lang="ru-RU" sz="1200" b="0" dirty="0">
                          <a:effectLst/>
                        </a:rPr>
                        <a:t> станции, печи высокотемпературного </a:t>
                      </a:r>
                      <a:r>
                        <a:rPr lang="ru-RU" sz="1200" b="0" dirty="0" err="1">
                          <a:effectLst/>
                        </a:rPr>
                        <a:t>дожига</a:t>
                      </a:r>
                      <a:r>
                        <a:rPr lang="ru-RU" sz="1200" b="0" dirty="0">
                          <a:effectLst/>
                        </a:rPr>
                        <a:t>, электроснабжение, КИП, благоустройство территории)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322 799,02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865535"/>
                  </a:ext>
                </a:extLst>
              </a:tr>
              <a:tr h="201819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Стоимость проектно-изыскательских работ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12 267,91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615313"/>
                  </a:ext>
                </a:extLst>
              </a:tr>
              <a:tr h="418398">
                <a:tc>
                  <a:txBody>
                    <a:bodyPr/>
                    <a:lstStyle/>
                    <a:p>
                      <a:pPr marL="21590" marR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0" dirty="0">
                          <a:effectLst/>
                        </a:rPr>
                        <a:t>Стоимость государственной экспертизы документации и результатов инженерных изысканий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107950" indent="-3429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ru-RU" sz="1200" b="1" dirty="0" smtClean="0">
                          <a:effectLst/>
                        </a:rPr>
                        <a:t>2 099,88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92" marR="60992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087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8231634" y="2091851"/>
            <a:ext cx="912366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711265" y="425320"/>
            <a:ext cx="7886174" cy="771432"/>
            <a:chOff x="899592" y="476672"/>
            <a:chExt cx="7886174" cy="771432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76672"/>
              <a:ext cx="2664296" cy="77143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476672"/>
              <a:ext cx="2664296" cy="77143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76672"/>
              <a:ext cx="2664296" cy="771432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470" y="476672"/>
              <a:ext cx="2664296" cy="771432"/>
            </a:xfrm>
            <a:prstGeom prst="rect">
              <a:avLst/>
            </a:prstGeom>
          </p:spPr>
        </p:pic>
      </p:grp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310915"/>
            <a:ext cx="8229600" cy="957845"/>
          </a:xfrm>
          <a:noFill/>
          <a:ln>
            <a:miter lim="800000"/>
            <a:headEnd/>
            <a:tailEnd/>
          </a:ln>
        </p:spPr>
        <p:txBody>
          <a:bodyPr vert="horz" wrap="square" lIns="180000" tIns="45720" rIns="91440" bIns="45720" numCol="1" anchor="ctr" anchorCtr="0" compatLnSpc="1">
            <a:prstTxWarp prst="textNoShape">
              <a:avLst/>
            </a:prstTxWarp>
          </a:bodyPr>
          <a:lstStyle/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Пошаговый план действий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направлению проектирования полигонов ТКО</a:t>
            </a:r>
            <a:endParaRPr lang="ru-RU" alt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391327" y="5860509"/>
            <a:ext cx="755650" cy="981075"/>
          </a:xfrm>
          <a:prstGeom prst="rect">
            <a:avLst/>
          </a:prstGeom>
          <a:ln/>
        </p:spPr>
        <p:txBody>
          <a:bodyPr/>
          <a:lstStyle>
            <a:defPPr>
              <a:defRPr lang="ru-RU"/>
            </a:defPPr>
            <a:lvl1pPr marL="0" algn="ctr">
              <a:lnSpc>
                <a:spcPct val="200000"/>
              </a:lnSpc>
              <a:spcBef>
                <a:spcPts val="1200"/>
              </a:spcBef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5F73F79-3899-43F4-A5C9-EB53EAF86467}" type="slidenum">
              <a:rPr lang="ru-RU">
                <a:solidFill>
                  <a:srgbClr val="FFFFFF"/>
                </a:solidFill>
              </a:rPr>
              <a:pPr/>
              <a:t>7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0155" y="1303021"/>
            <a:ext cx="7920806" cy="5461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Получение регламента от научной части института «ТатНИПИнефть»;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Получение задания на проектирование с полным пакетом исходно- разрешительных документов и технических условий;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Выполнение инженерных изысканий;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проектной документации;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Заполнение опросных листов на оборудование;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проведения тендера предоставление в адрес института «ТатНИПИнефть» рабочей конструкторской документации (РКД) на оборудование;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Прохождение экспертизы, устранение замечаний экспертизы, получение положительного заключения;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рабочей документации.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строительства объекта - авторский надзор.</a:t>
            </a:r>
            <a:endParaRPr lang="ru-RU" sz="12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88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61099"/>
            <a:ext cx="2446711" cy="671865"/>
          </a:xfrm>
          <a:prstGeom prst="rect">
            <a:avLst/>
          </a:prstGeom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91" b="24521"/>
          <a:stretch/>
        </p:blipFill>
        <p:spPr bwMode="auto">
          <a:xfrm>
            <a:off x="6876256" y="2091851"/>
            <a:ext cx="2267744" cy="476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1259632" y="2780928"/>
            <a:ext cx="6480175" cy="658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БЛАГОДАРЮ </a:t>
            </a:r>
            <a:r>
              <a:rPr kumimoji="0" lang="ru-RU" altLang="ru-RU" sz="2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ЗА ВНИМАНИЕ</a:t>
            </a:r>
            <a:endParaRPr kumimoji="0" lang="ru-RU" altLang="ru-RU" sz="28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1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Специальное оформление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lnDef>
  </a:objectDefaults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lnDef>
  </a:objectDefaults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PragmaticaITT"/>
        <a:ea typeface=""/>
        <a:cs typeface=""/>
      </a:majorFont>
      <a:minorFont>
        <a:latin typeface="PragmaticaIT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ragmatica MediumITT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24198</TotalTime>
  <Words>601</Words>
  <Application>Microsoft Office PowerPoint</Application>
  <PresentationFormat>Экран (4:3)</PresentationFormat>
  <Paragraphs>112</Paragraphs>
  <Slides>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3" baseType="lpstr">
      <vt:lpstr>Algerian</vt:lpstr>
      <vt:lpstr>Arial</vt:lpstr>
      <vt:lpstr>Calibri</vt:lpstr>
      <vt:lpstr>Pragmatica MediumITT</vt:lpstr>
      <vt:lpstr>PragmaticaITT</vt:lpstr>
      <vt:lpstr>Times New Roman</vt:lpstr>
      <vt:lpstr>Специальное оформление</vt:lpstr>
      <vt:lpstr>1_Специальное оформление</vt:lpstr>
      <vt:lpstr>2_Оформление по умолчанию</vt:lpstr>
      <vt:lpstr>3_Оформление по умолчанию</vt:lpstr>
      <vt:lpstr>4_Оформление по умолчанию</vt:lpstr>
      <vt:lpstr>5_Оформление по умолчанию</vt:lpstr>
      <vt:lpstr>6_Оформление по умолчанию</vt:lpstr>
      <vt:lpstr>7_Оформление по умолчанию</vt:lpstr>
      <vt:lpstr>Visio.Drawing.15</vt:lpstr>
      <vt:lpstr>Презентация PowerPoint</vt:lpstr>
      <vt:lpstr>Базовая технологическая схема</vt:lpstr>
      <vt:lpstr>Условия применимости узлов и блоков в зависимости от     исходных параметров</vt:lpstr>
      <vt:lpstr>Базовая технологическая схема. 1 этап проекта </vt:lpstr>
      <vt:lpstr>Сводный сметный расчет стоимости строительства</vt:lpstr>
      <vt:lpstr>Сметы</vt:lpstr>
      <vt:lpstr>Пошаговый план действий  по направлению проектирования полигонов ТКО</vt:lpstr>
      <vt:lpstr>Презентация PowerPoint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Араптанова</dc:creator>
  <cp:lastModifiedBy>Ключников Владислав Николаевич</cp:lastModifiedBy>
  <cp:revision>1797</cp:revision>
  <cp:lastPrinted>2018-06-13T12:14:59Z</cp:lastPrinted>
  <dcterms:created xsi:type="dcterms:W3CDTF">2006-12-21T13:45:52Z</dcterms:created>
  <dcterms:modified xsi:type="dcterms:W3CDTF">2018-06-13T12:15:27Z</dcterms:modified>
</cp:coreProperties>
</file>