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98" r:id="rId8"/>
    <p:sldId id="265" r:id="rId9"/>
    <p:sldId id="299" r:id="rId10"/>
    <p:sldId id="270" r:id="rId11"/>
    <p:sldId id="301" r:id="rId12"/>
    <p:sldId id="300" r:id="rId13"/>
    <p:sldId id="302" r:id="rId14"/>
    <p:sldId id="276" r:id="rId15"/>
    <p:sldId id="277" r:id="rId16"/>
    <p:sldId id="278" r:id="rId17"/>
    <p:sldId id="305" r:id="rId18"/>
    <p:sldId id="280" r:id="rId19"/>
    <p:sldId id="281" r:id="rId20"/>
    <p:sldId id="306" r:id="rId21"/>
    <p:sldId id="284" r:id="rId22"/>
    <p:sldId id="285" r:id="rId23"/>
    <p:sldId id="287" r:id="rId24"/>
    <p:sldId id="288" r:id="rId25"/>
    <p:sldId id="289" r:id="rId26"/>
    <p:sldId id="291" r:id="rId27"/>
    <p:sldId id="293" r:id="rId28"/>
    <p:sldId id="295" r:id="rId29"/>
    <p:sldId id="297" r:id="rId30"/>
    <p:sldId id="303" r:id="rId3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1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018BA-5DD0-409B-97A4-30EA06BB19E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BFA19-A467-419A-BB43-29ED395EE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2869A-84B7-4897-B9C1-4DC9BB0D8D1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2164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65FA-9D0E-4734-84CA-903E79CB819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60861" y="549615"/>
            <a:ext cx="1342908" cy="183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01435" y="537401"/>
            <a:ext cx="1342908" cy="207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273965" y="592363"/>
            <a:ext cx="976660" cy="152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19208" y="586256"/>
            <a:ext cx="488330" cy="158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569118" y="0"/>
            <a:ext cx="610412" cy="732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136444" y="897704"/>
            <a:ext cx="1233033" cy="238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955474" y="897705"/>
            <a:ext cx="2234110" cy="201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287251" y="897705"/>
            <a:ext cx="720287" cy="1893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08" y="1367931"/>
            <a:ext cx="8301614" cy="54900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27480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9116" y="0"/>
                </a:lnTo>
              </a:path>
            </a:pathLst>
          </a:custGeom>
          <a:ln w="51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36265" y="1126711"/>
            <a:ext cx="1300480" cy="0"/>
          </a:xfrm>
          <a:custGeom>
            <a:avLst/>
            <a:gdLst/>
            <a:ahLst/>
            <a:cxnLst/>
            <a:rect l="l" t="t" r="r" b="b"/>
            <a:pathLst>
              <a:path w="1300480">
                <a:moveTo>
                  <a:pt x="0" y="0"/>
                </a:moveTo>
                <a:lnTo>
                  <a:pt x="1300178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313819" y="6787751"/>
            <a:ext cx="830580" cy="0"/>
          </a:xfrm>
          <a:custGeom>
            <a:avLst/>
            <a:gdLst/>
            <a:ahLst/>
            <a:cxnLst/>
            <a:rect l="l" t="t" r="r" b="b"/>
            <a:pathLst>
              <a:path w="830579">
                <a:moveTo>
                  <a:pt x="0" y="0"/>
                </a:moveTo>
                <a:lnTo>
                  <a:pt x="830180" y="0"/>
                </a:lnTo>
              </a:path>
            </a:pathLst>
          </a:custGeom>
          <a:ln w="39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0115" y="181446"/>
            <a:ext cx="8523769" cy="44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1">
                <a:solidFill>
                  <a:srgbClr val="59994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1">
                <a:solidFill>
                  <a:srgbClr val="5B9A4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1">
                <a:solidFill>
                  <a:srgbClr val="5B9A4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1">
                <a:solidFill>
                  <a:srgbClr val="5B9A4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4E60-9BDD-4A1A-B8BE-241584B9F615}" type="datetimeFigureOut">
              <a:rPr lang="de-DE" smtClean="0"/>
              <a:pPr/>
              <a:t>28.03.2018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2639-D40A-4B23-9D89-B492E276BA6F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183" y="178393"/>
            <a:ext cx="8523632" cy="441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1">
                <a:solidFill>
                  <a:srgbClr val="5B9A4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2.jpeg"/><Relationship Id="rId7" Type="http://schemas.openxmlformats.org/officeDocument/2006/relationships/hyperlink" Target="http://www.purwatt.c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tdf-ecotech.ch" TargetMode="External"/><Relationship Id="rId5" Type="http://schemas.openxmlformats.org/officeDocument/2006/relationships/hyperlink" Target="http://www.tdf-ecotech.ru/" TargetMode="External"/><Relationship Id="rId4" Type="http://schemas.openxmlformats.org/officeDocument/2006/relationships/hyperlink" Target="mailto:sozinov@tdf-ecotech.ru" TargetMode="External"/><Relationship Id="rId9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3270" y="5887720"/>
            <a:ext cx="5174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Проекты </a:t>
            </a:r>
            <a:r>
              <a:rPr sz="32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фирмы </a:t>
            </a:r>
            <a:r>
              <a:rPr sz="3200" b="1" i="1" spc="-5" dirty="0">
                <a:solidFill>
                  <a:srgbClr val="CE1C00"/>
                </a:solidFill>
                <a:latin typeface="Times New Roman"/>
                <a:cs typeface="Times New Roman"/>
              </a:rPr>
              <a:t>Purwatt</a:t>
            </a:r>
            <a:r>
              <a:rPr sz="3200" b="1" i="1" spc="-114" dirty="0">
                <a:solidFill>
                  <a:srgbClr val="CE1C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CE1C00"/>
                </a:solidFill>
                <a:latin typeface="Times New Roman"/>
                <a:cs typeface="Times New Roman"/>
              </a:rPr>
              <a:t>AG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30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550" y="1196752"/>
            <a:ext cx="4500880" cy="864235"/>
          </a:xfrm>
          <a:custGeom>
            <a:avLst/>
            <a:gdLst/>
            <a:ahLst/>
            <a:cxnLst/>
            <a:rect l="l" t="t" r="r" b="b"/>
            <a:pathLst>
              <a:path w="4500880" h="864235">
                <a:moveTo>
                  <a:pt x="4356573" y="0"/>
                </a:moveTo>
                <a:lnTo>
                  <a:pt x="144019" y="0"/>
                </a:lnTo>
                <a:lnTo>
                  <a:pt x="98497" y="7342"/>
                </a:lnTo>
                <a:lnTo>
                  <a:pt x="58963" y="27787"/>
                </a:lnTo>
                <a:lnTo>
                  <a:pt x="27787" y="58963"/>
                </a:lnTo>
                <a:lnTo>
                  <a:pt x="7342" y="98497"/>
                </a:lnTo>
                <a:lnTo>
                  <a:pt x="0" y="144019"/>
                </a:lnTo>
                <a:lnTo>
                  <a:pt x="0" y="720077"/>
                </a:lnTo>
                <a:lnTo>
                  <a:pt x="7342" y="765598"/>
                </a:lnTo>
                <a:lnTo>
                  <a:pt x="27787" y="805132"/>
                </a:lnTo>
                <a:lnTo>
                  <a:pt x="58963" y="836308"/>
                </a:lnTo>
                <a:lnTo>
                  <a:pt x="98497" y="856753"/>
                </a:lnTo>
                <a:lnTo>
                  <a:pt x="144019" y="864095"/>
                </a:lnTo>
                <a:lnTo>
                  <a:pt x="4356573" y="864095"/>
                </a:lnTo>
                <a:lnTo>
                  <a:pt x="4402095" y="856753"/>
                </a:lnTo>
                <a:lnTo>
                  <a:pt x="4441629" y="836308"/>
                </a:lnTo>
                <a:lnTo>
                  <a:pt x="4472805" y="805132"/>
                </a:lnTo>
                <a:lnTo>
                  <a:pt x="4493250" y="765598"/>
                </a:lnTo>
                <a:lnTo>
                  <a:pt x="4500592" y="720077"/>
                </a:lnTo>
                <a:lnTo>
                  <a:pt x="4500592" y="144019"/>
                </a:lnTo>
                <a:lnTo>
                  <a:pt x="4493250" y="98497"/>
                </a:lnTo>
                <a:lnTo>
                  <a:pt x="4472805" y="58963"/>
                </a:lnTo>
                <a:lnTo>
                  <a:pt x="4441629" y="27787"/>
                </a:lnTo>
                <a:lnTo>
                  <a:pt x="4402095" y="7342"/>
                </a:lnTo>
                <a:lnTo>
                  <a:pt x="4356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550" y="1196752"/>
            <a:ext cx="4500880" cy="864235"/>
          </a:xfrm>
          <a:custGeom>
            <a:avLst/>
            <a:gdLst/>
            <a:ahLst/>
            <a:cxnLst/>
            <a:rect l="l" t="t" r="r" b="b"/>
            <a:pathLst>
              <a:path w="4500880" h="864235">
                <a:moveTo>
                  <a:pt x="0" y="144019"/>
                </a:moveTo>
                <a:lnTo>
                  <a:pt x="7342" y="98497"/>
                </a:lnTo>
                <a:lnTo>
                  <a:pt x="27787" y="58963"/>
                </a:lnTo>
                <a:lnTo>
                  <a:pt x="58963" y="27787"/>
                </a:lnTo>
                <a:lnTo>
                  <a:pt x="98497" y="7342"/>
                </a:lnTo>
                <a:lnTo>
                  <a:pt x="144018" y="0"/>
                </a:lnTo>
                <a:lnTo>
                  <a:pt x="4356572" y="0"/>
                </a:lnTo>
                <a:lnTo>
                  <a:pt x="4402094" y="7342"/>
                </a:lnTo>
                <a:lnTo>
                  <a:pt x="4441629" y="27787"/>
                </a:lnTo>
                <a:lnTo>
                  <a:pt x="4472805" y="58963"/>
                </a:lnTo>
                <a:lnTo>
                  <a:pt x="4493250" y="98497"/>
                </a:lnTo>
                <a:lnTo>
                  <a:pt x="4500592" y="144019"/>
                </a:lnTo>
                <a:lnTo>
                  <a:pt x="4500592" y="720076"/>
                </a:lnTo>
                <a:lnTo>
                  <a:pt x="4493250" y="765597"/>
                </a:lnTo>
                <a:lnTo>
                  <a:pt x="4472805" y="805132"/>
                </a:lnTo>
                <a:lnTo>
                  <a:pt x="4441629" y="836308"/>
                </a:lnTo>
                <a:lnTo>
                  <a:pt x="4402094" y="856753"/>
                </a:lnTo>
                <a:lnTo>
                  <a:pt x="4356572" y="864095"/>
                </a:lnTo>
                <a:lnTo>
                  <a:pt x="144018" y="864095"/>
                </a:lnTo>
                <a:lnTo>
                  <a:pt x="98497" y="856753"/>
                </a:lnTo>
                <a:lnTo>
                  <a:pt x="58963" y="836308"/>
                </a:lnTo>
                <a:lnTo>
                  <a:pt x="27787" y="805132"/>
                </a:lnTo>
                <a:lnTo>
                  <a:pt x="7342" y="765597"/>
                </a:lnTo>
                <a:lnTo>
                  <a:pt x="0" y="720076"/>
                </a:lnTo>
                <a:lnTo>
                  <a:pt x="0" y="144019"/>
                </a:lnTo>
                <a:close/>
              </a:path>
            </a:pathLst>
          </a:custGeom>
          <a:ln w="25399">
            <a:solidFill>
              <a:srgbClr val="C8D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7079" y="1372260"/>
            <a:ext cx="33769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5" dirty="0">
                <a:solidFill>
                  <a:srgbClr val="00B050"/>
                </a:solidFill>
                <a:latin typeface="Times New Roman"/>
                <a:cs typeface="Times New Roman"/>
              </a:rPr>
              <a:t>Проект</a:t>
            </a:r>
            <a:r>
              <a:rPr sz="3200" i="0" spc="-5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B050"/>
                </a:solidFill>
                <a:latin typeface="Times New Roman"/>
                <a:cs typeface="Times New Roman"/>
              </a:rPr>
              <a:t>Северный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126" y="2868939"/>
            <a:ext cx="3335073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20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Местонахождение</a:t>
            </a:r>
            <a:r>
              <a:rPr sz="2000" b="1" spc="-15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 marR="5715">
              <a:lnSpc>
                <a:spcPct val="150000"/>
              </a:lnSpc>
              <a:spcBef>
                <a:spcPts val="600"/>
              </a:spcBef>
            </a:pPr>
            <a:r>
              <a:rPr lang="ru-RU" sz="2000" b="1" spc="-5" dirty="0" smtClean="0">
                <a:solidFill>
                  <a:srgbClr val="004C93"/>
                </a:solidFill>
                <a:latin typeface="Times New Roman"/>
                <a:cs typeface="Times New Roman"/>
              </a:rPr>
              <a:t>Установленная м</a:t>
            </a:r>
            <a:r>
              <a:rPr sz="2000" b="1" spc="-5" dirty="0" smtClean="0">
                <a:solidFill>
                  <a:srgbClr val="004C93"/>
                </a:solidFill>
                <a:latin typeface="Times New Roman"/>
                <a:cs typeface="Times New Roman"/>
              </a:rPr>
              <a:t>о</a:t>
            </a:r>
            <a:r>
              <a:rPr lang="ru-RU" sz="2000" b="1" spc="-5" dirty="0" err="1" smtClean="0">
                <a:solidFill>
                  <a:srgbClr val="004C93"/>
                </a:solidFill>
                <a:latin typeface="Times New Roman"/>
                <a:cs typeface="Times New Roman"/>
              </a:rPr>
              <a:t>щ</a:t>
            </a:r>
            <a:r>
              <a:rPr sz="2000" b="1" spc="-5" dirty="0" err="1" smtClean="0">
                <a:solidFill>
                  <a:srgbClr val="004C93"/>
                </a:solidFill>
                <a:latin typeface="Times New Roman"/>
                <a:cs typeface="Times New Roman"/>
              </a:rPr>
              <a:t>ность</a:t>
            </a:r>
            <a:r>
              <a:rPr sz="2000" b="1" spc="-5" dirty="0" smtClean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lang="ru-RU" sz="2000" b="1" spc="-5" dirty="0" smtClean="0">
              <a:solidFill>
                <a:srgbClr val="0061A4"/>
              </a:solidFill>
              <a:latin typeface="Times New Roman"/>
              <a:cs typeface="Times New Roman"/>
            </a:endParaRPr>
          </a:p>
          <a:p>
            <a:pPr marL="12700" marR="5715">
              <a:lnSpc>
                <a:spcPct val="150000"/>
              </a:lnSpc>
              <a:spcBef>
                <a:spcPts val="600"/>
              </a:spcBef>
            </a:pPr>
            <a:r>
              <a:rPr sz="2000" b="1" spc="-5" dirty="0" smtClean="0">
                <a:solidFill>
                  <a:srgbClr val="0061A4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Начало</a:t>
            </a:r>
            <a:r>
              <a:rPr sz="2000" b="1" spc="-4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строительства</a:t>
            </a:r>
            <a:r>
              <a:rPr sz="2000" b="1" spc="-5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Ввод 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в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эксплуатацию</a:t>
            </a:r>
            <a:r>
              <a:rPr sz="2000" b="1" spc="-15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3127" y="2868939"/>
            <a:ext cx="3391535" cy="238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Дегазация 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полигонов</a:t>
            </a:r>
            <a:r>
              <a:rPr sz="2000" b="1" spc="-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ТБО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Минск</a:t>
            </a:r>
            <a:r>
              <a:rPr sz="2000" b="1" spc="-5" dirty="0">
                <a:solidFill>
                  <a:srgbClr val="0061A4"/>
                </a:solidFill>
                <a:latin typeface="Times New Roman"/>
                <a:cs typeface="Times New Roman"/>
              </a:rPr>
              <a:t>, 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Республика</a:t>
            </a:r>
            <a:r>
              <a:rPr sz="2000" b="1" spc="-6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Беларусь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5,6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 МВт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0061A4"/>
                </a:solidFill>
                <a:latin typeface="Times New Roman"/>
                <a:cs typeface="Times New Roman"/>
              </a:rPr>
              <a:t>0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0061A4"/>
                </a:solidFill>
                <a:latin typeface="Times New Roman"/>
                <a:cs typeface="Times New Roman"/>
              </a:rPr>
              <a:t>.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02</a:t>
            </a:r>
            <a:r>
              <a:rPr sz="2000" b="1" dirty="0">
                <a:solidFill>
                  <a:srgbClr val="0061A4"/>
                </a:solidFill>
                <a:latin typeface="Times New Roman"/>
                <a:cs typeface="Times New Roman"/>
              </a:rPr>
              <a:t>.20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12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dirty="0">
                <a:solidFill>
                  <a:srgbClr val="0061A4"/>
                </a:solidFill>
                <a:latin typeface="Times New Roman"/>
                <a:cs typeface="Times New Roman"/>
              </a:rPr>
              <a:t>01.07.201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resäntation Deckblat_Ecotech-CH_Neu 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3" name="Grafik 2" descr="110328_Deponie_Severnyi_Müll_2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857232"/>
            <a:ext cx="8028384" cy="58069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5576" y="99060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полигона ТБО Северный</a:t>
            </a:r>
            <a:r>
              <a:rPr lang="de-D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Минск</a:t>
            </a:r>
            <a:endParaRPr lang="de-C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resäntation Deckblat_Ecotech-CH_Neu 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764705"/>
            <a:ext cx="7956376" cy="590465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27584" y="1052736"/>
            <a:ext cx="42400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 ТБО Северный</a:t>
            </a:r>
            <a:r>
              <a:rPr lang="de-DE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Минск,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буровые работы</a:t>
            </a:r>
            <a:endParaRPr lang="de-C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7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resäntation Deckblat_Ecotech-CH_Neu 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45016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-72008" y="332656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Внешний вид установки дегазации полигона ТБО Северный</a:t>
            </a:r>
            <a:r>
              <a:rPr lang="de-DE" sz="24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4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Минск</a:t>
            </a:r>
            <a:endParaRPr lang="de-CH" sz="2400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4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884" y="2054378"/>
            <a:ext cx="7712075" cy="40386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98450" marR="290830" algn="ctr">
              <a:lnSpc>
                <a:spcPct val="149600"/>
              </a:lnSpc>
              <a:spcBef>
                <a:spcPts val="50"/>
              </a:spcBef>
            </a:pP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Биогазовые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установки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могут служить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для экологически 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чистой </a:t>
            </a:r>
            <a:r>
              <a:rPr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и </a:t>
            </a:r>
            <a:r>
              <a:rPr sz="2200" b="1" spc="-25" dirty="0">
                <a:solidFill>
                  <a:srgbClr val="00B050"/>
                </a:solidFill>
                <a:latin typeface="Times New Roman"/>
                <a:cs typeface="Times New Roman"/>
              </a:rPr>
              <a:t>безотходной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переработки </a:t>
            </a:r>
            <a:r>
              <a:rPr sz="2200" b="1" spc="-35" dirty="0">
                <a:solidFill>
                  <a:srgbClr val="00B050"/>
                </a:solidFill>
                <a:latin typeface="Times New Roman"/>
                <a:cs typeface="Times New Roman"/>
              </a:rPr>
              <a:t>отходов 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животноводческих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комплексов.</a:t>
            </a:r>
            <a:endParaRPr sz="2200">
              <a:latin typeface="Times New Roman"/>
              <a:cs typeface="Times New Roman"/>
            </a:endParaRPr>
          </a:p>
          <a:p>
            <a:pPr marL="64769" marR="57150" algn="ctr">
              <a:lnSpc>
                <a:spcPts val="4000"/>
              </a:lnSpc>
              <a:spcBef>
                <a:spcPts val="260"/>
              </a:spcBef>
            </a:pPr>
            <a:r>
              <a:rPr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В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биогазовой </a:t>
            </a:r>
            <a:r>
              <a:rPr sz="22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установке </a:t>
            </a:r>
            <a:r>
              <a:rPr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за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счет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процессов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брожения 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биомассы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вырабатывается </a:t>
            </a:r>
            <a:r>
              <a:rPr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биогаз</a:t>
            </a:r>
            <a:r>
              <a:rPr sz="2200" b="1" dirty="0">
                <a:solidFill>
                  <a:srgbClr val="00BA63"/>
                </a:solidFill>
                <a:latin typeface="Times New Roman"/>
                <a:cs typeface="Times New Roman"/>
              </a:rPr>
              <a:t>,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служащий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топливом</a:t>
            </a:r>
            <a:r>
              <a:rPr sz="2200" b="1" spc="-5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для</a:t>
            </a:r>
            <a:endParaRPr sz="220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ts val="3900"/>
              </a:lnSpc>
              <a:spcBef>
                <a:spcPts val="80"/>
              </a:spcBef>
            </a:pP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теплоэлектроблока</a:t>
            </a:r>
            <a:r>
              <a:rPr sz="2200" b="1" spc="-10" dirty="0">
                <a:solidFill>
                  <a:srgbClr val="00BA63"/>
                </a:solidFill>
                <a:latin typeface="Times New Roman"/>
                <a:cs typeface="Times New Roman"/>
              </a:rPr>
              <a:t>.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При </a:t>
            </a:r>
            <a:r>
              <a:rPr sz="22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этом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вырабатывается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как 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электричество</a:t>
            </a:r>
            <a:r>
              <a:rPr sz="2200" b="1" spc="-5" dirty="0">
                <a:solidFill>
                  <a:srgbClr val="00BA63"/>
                </a:solidFill>
                <a:latin typeface="Times New Roman"/>
                <a:cs typeface="Times New Roman"/>
              </a:rPr>
              <a:t>, </a:t>
            </a:r>
            <a:r>
              <a:rPr sz="2200" b="1" spc="0" dirty="0">
                <a:solidFill>
                  <a:srgbClr val="00B050"/>
                </a:solidFill>
                <a:latin typeface="Times New Roman"/>
                <a:cs typeface="Times New Roman"/>
              </a:rPr>
              <a:t>так </a:t>
            </a:r>
            <a:r>
              <a:rPr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и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тепло. </a:t>
            </a:r>
            <a:r>
              <a:rPr sz="2200" b="1" spc="-30" dirty="0">
                <a:solidFill>
                  <a:srgbClr val="00B050"/>
                </a:solidFill>
                <a:latin typeface="Times New Roman"/>
                <a:cs typeface="Times New Roman"/>
              </a:rPr>
              <a:t>Отходы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брожения</a:t>
            </a:r>
            <a:r>
              <a:rPr sz="2200" b="1" spc="5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используются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19"/>
              </a:spcBef>
            </a:pP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как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высококачественное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органическое</a:t>
            </a:r>
            <a:r>
              <a:rPr sz="2200" b="1" spc="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удобрение.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327" y="764705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5166934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8"/>
                </a:lnTo>
                <a:lnTo>
                  <a:pt x="54049" y="766615"/>
                </a:lnTo>
                <a:lnTo>
                  <a:pt x="90289" y="785357"/>
                </a:lnTo>
                <a:lnTo>
                  <a:pt x="132016" y="792087"/>
                </a:lnTo>
                <a:lnTo>
                  <a:pt x="5166934" y="792087"/>
                </a:lnTo>
                <a:lnTo>
                  <a:pt x="5208661" y="785357"/>
                </a:lnTo>
                <a:lnTo>
                  <a:pt x="5244901" y="766615"/>
                </a:lnTo>
                <a:lnTo>
                  <a:pt x="5273479" y="738038"/>
                </a:lnTo>
                <a:lnTo>
                  <a:pt x="5292220" y="701797"/>
                </a:lnTo>
                <a:lnTo>
                  <a:pt x="5298950" y="660069"/>
                </a:lnTo>
                <a:lnTo>
                  <a:pt x="5298950" y="132016"/>
                </a:lnTo>
                <a:lnTo>
                  <a:pt x="5292220" y="90289"/>
                </a:lnTo>
                <a:lnTo>
                  <a:pt x="5273479" y="54049"/>
                </a:lnTo>
                <a:lnTo>
                  <a:pt x="5244901" y="25471"/>
                </a:lnTo>
                <a:lnTo>
                  <a:pt x="5208661" y="6730"/>
                </a:lnTo>
                <a:lnTo>
                  <a:pt x="5166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327" y="764705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0" y="132017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5166933" y="0"/>
                </a:lnTo>
                <a:lnTo>
                  <a:pt x="5208661" y="6730"/>
                </a:lnTo>
                <a:lnTo>
                  <a:pt x="5244901" y="25471"/>
                </a:lnTo>
                <a:lnTo>
                  <a:pt x="5273478" y="54049"/>
                </a:lnTo>
                <a:lnTo>
                  <a:pt x="5292220" y="90289"/>
                </a:lnTo>
                <a:lnTo>
                  <a:pt x="5298950" y="132017"/>
                </a:lnTo>
                <a:lnTo>
                  <a:pt x="5298950" y="660070"/>
                </a:lnTo>
                <a:lnTo>
                  <a:pt x="5292220" y="701798"/>
                </a:lnTo>
                <a:lnTo>
                  <a:pt x="5273478" y="738038"/>
                </a:lnTo>
                <a:lnTo>
                  <a:pt x="5244901" y="766616"/>
                </a:lnTo>
                <a:lnTo>
                  <a:pt x="5208661" y="785357"/>
                </a:lnTo>
                <a:lnTo>
                  <a:pt x="5166933" y="792087"/>
                </a:lnTo>
                <a:lnTo>
                  <a:pt x="132016" y="792087"/>
                </a:lnTo>
                <a:lnTo>
                  <a:pt x="90289" y="785357"/>
                </a:lnTo>
                <a:lnTo>
                  <a:pt x="54049" y="766616"/>
                </a:lnTo>
                <a:lnTo>
                  <a:pt x="25471" y="738038"/>
                </a:lnTo>
                <a:lnTo>
                  <a:pt x="6730" y="701798"/>
                </a:lnTo>
                <a:lnTo>
                  <a:pt x="0" y="660070"/>
                </a:lnTo>
                <a:lnTo>
                  <a:pt x="0" y="132017"/>
                </a:lnTo>
                <a:close/>
              </a:path>
            </a:pathLst>
          </a:custGeom>
          <a:ln w="25399">
            <a:solidFill>
              <a:srgbClr val="C8D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4674" y="1059028"/>
            <a:ext cx="3730772" cy="312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19" y="883095"/>
            <a:ext cx="8572498" cy="2905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365" y="3832919"/>
            <a:ext cx="6621145" cy="280860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  <a:buAutoNum type="arabicPlain"/>
              <a:tabLst>
                <a:tab pos="165100" algn="l"/>
              </a:tabLst>
            </a:pP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–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Площадка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для хранения органического</a:t>
            </a:r>
            <a:r>
              <a:rPr sz="1600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сырья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AutoNum type="arabicPlain"/>
              <a:tabLst>
                <a:tab pos="165100" algn="l"/>
              </a:tabLst>
            </a:pP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–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Бункер-дозатор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buAutoNum type="arabicPlain"/>
              <a:tabLst>
                <a:tab pos="165100" algn="l"/>
              </a:tabLst>
            </a:pP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–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Ферментор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для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брожения </a:t>
            </a:r>
            <a:r>
              <a:rPr sz="16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исходного</a:t>
            </a:r>
            <a:r>
              <a:rPr sz="1600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сырья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buAutoNum type="arabicPlain"/>
              <a:tabLst>
                <a:tab pos="165100" algn="l"/>
              </a:tabLst>
            </a:pP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–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Емкость для дображивания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  <a:buAutoNum type="arabicPlain"/>
              <a:tabLst>
                <a:tab pos="165100" algn="l"/>
              </a:tabLst>
            </a:pP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–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Емкость для хранения </a:t>
            </a:r>
            <a:r>
              <a:rPr sz="16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выходного</a:t>
            </a:r>
            <a:r>
              <a:rPr sz="1600" b="1" spc="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субстрата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buAutoNum type="arabicPlain"/>
              <a:tabLst>
                <a:tab pos="165100" algn="l"/>
              </a:tabLst>
            </a:pP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–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Теплотрасса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2700"/>
              </a:lnSpc>
              <a:spcBef>
                <a:spcPts val="150"/>
              </a:spcBef>
              <a:buAutoNum type="arabicPlain"/>
              <a:tabLst>
                <a:tab pos="165100" algn="l"/>
              </a:tabLst>
            </a:pP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– </a:t>
            </a:r>
            <a:r>
              <a:rPr sz="16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Техническое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помещение (энергоблоки,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насосы, система управления)  </a:t>
            </a: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8 – </a:t>
            </a:r>
            <a:r>
              <a:rPr sz="16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Трансформаторная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станция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6927" y="489509"/>
            <a:ext cx="4094374" cy="272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7344" y="980728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5166934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7"/>
                </a:lnTo>
                <a:lnTo>
                  <a:pt x="0" y="660071"/>
                </a:lnTo>
                <a:lnTo>
                  <a:pt x="6730" y="701798"/>
                </a:lnTo>
                <a:lnTo>
                  <a:pt x="25471" y="738038"/>
                </a:lnTo>
                <a:lnTo>
                  <a:pt x="54049" y="766616"/>
                </a:lnTo>
                <a:lnTo>
                  <a:pt x="90289" y="785357"/>
                </a:lnTo>
                <a:lnTo>
                  <a:pt x="132016" y="792087"/>
                </a:lnTo>
                <a:lnTo>
                  <a:pt x="5166934" y="792087"/>
                </a:lnTo>
                <a:lnTo>
                  <a:pt x="5208661" y="785357"/>
                </a:lnTo>
                <a:lnTo>
                  <a:pt x="5244901" y="766616"/>
                </a:lnTo>
                <a:lnTo>
                  <a:pt x="5273479" y="738038"/>
                </a:lnTo>
                <a:lnTo>
                  <a:pt x="5292220" y="701798"/>
                </a:lnTo>
                <a:lnTo>
                  <a:pt x="5298950" y="660071"/>
                </a:lnTo>
                <a:lnTo>
                  <a:pt x="5298950" y="132017"/>
                </a:lnTo>
                <a:lnTo>
                  <a:pt x="5292220" y="90289"/>
                </a:lnTo>
                <a:lnTo>
                  <a:pt x="5273479" y="54049"/>
                </a:lnTo>
                <a:lnTo>
                  <a:pt x="5244901" y="25471"/>
                </a:lnTo>
                <a:lnTo>
                  <a:pt x="5208661" y="6730"/>
                </a:lnTo>
                <a:lnTo>
                  <a:pt x="5166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7344" y="980728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0" y="132017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5166933" y="0"/>
                </a:lnTo>
                <a:lnTo>
                  <a:pt x="5208661" y="6730"/>
                </a:lnTo>
                <a:lnTo>
                  <a:pt x="5244901" y="25471"/>
                </a:lnTo>
                <a:lnTo>
                  <a:pt x="5273479" y="54049"/>
                </a:lnTo>
                <a:lnTo>
                  <a:pt x="5292220" y="90289"/>
                </a:lnTo>
                <a:lnTo>
                  <a:pt x="5298950" y="132017"/>
                </a:lnTo>
                <a:lnTo>
                  <a:pt x="5298950" y="660070"/>
                </a:lnTo>
                <a:lnTo>
                  <a:pt x="5292220" y="701798"/>
                </a:lnTo>
                <a:lnTo>
                  <a:pt x="5273479" y="738038"/>
                </a:lnTo>
                <a:lnTo>
                  <a:pt x="5244901" y="766616"/>
                </a:lnTo>
                <a:lnTo>
                  <a:pt x="5208661" y="785357"/>
                </a:lnTo>
                <a:lnTo>
                  <a:pt x="5166933" y="792087"/>
                </a:lnTo>
                <a:lnTo>
                  <a:pt x="132016" y="792087"/>
                </a:lnTo>
                <a:lnTo>
                  <a:pt x="90289" y="785357"/>
                </a:lnTo>
                <a:lnTo>
                  <a:pt x="54049" y="766616"/>
                </a:lnTo>
                <a:lnTo>
                  <a:pt x="25471" y="738038"/>
                </a:lnTo>
                <a:lnTo>
                  <a:pt x="6730" y="701798"/>
                </a:lnTo>
                <a:lnTo>
                  <a:pt x="0" y="660070"/>
                </a:lnTo>
                <a:lnTo>
                  <a:pt x="0" y="132017"/>
                </a:lnTo>
                <a:close/>
              </a:path>
            </a:pathLst>
          </a:custGeom>
          <a:ln w="25399">
            <a:solidFill>
              <a:srgbClr val="C8D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2213" y="1120232"/>
            <a:ext cx="2495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5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sz="3200" i="0" spc="-8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spc="-2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Снов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298" y="2580907"/>
            <a:ext cx="3729302" cy="2398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20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 marR="554355">
              <a:lnSpc>
                <a:spcPct val="175000"/>
              </a:lnSpc>
            </a:pPr>
            <a:r>
              <a:rPr sz="2000" b="1" spc="-30" dirty="0">
                <a:solidFill>
                  <a:srgbClr val="004C93"/>
                </a:solidFill>
                <a:latin typeface="Times New Roman"/>
                <a:cs typeface="Times New Roman"/>
              </a:rPr>
              <a:t>М</a:t>
            </a:r>
            <a:r>
              <a:rPr sz="2000" b="1" spc="15" dirty="0">
                <a:solidFill>
                  <a:srgbClr val="004C93"/>
                </a:solidFill>
                <a:latin typeface="Times New Roman"/>
                <a:cs typeface="Times New Roman"/>
              </a:rPr>
              <a:t>е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с</a:t>
            </a:r>
            <a:r>
              <a:rPr sz="2000" b="1" spc="-30" dirty="0">
                <a:solidFill>
                  <a:srgbClr val="004C93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она</a:t>
            </a:r>
            <a:r>
              <a:rPr sz="2000" b="1" spc="-80" dirty="0">
                <a:solidFill>
                  <a:srgbClr val="004C93"/>
                </a:solidFill>
                <a:latin typeface="Times New Roman"/>
                <a:cs typeface="Times New Roman"/>
              </a:rPr>
              <a:t>х</a:t>
            </a:r>
            <a:r>
              <a:rPr sz="2000" b="1" spc="-50" dirty="0">
                <a:solidFill>
                  <a:srgbClr val="004C93"/>
                </a:solidFill>
                <a:latin typeface="Times New Roman"/>
                <a:cs typeface="Times New Roman"/>
              </a:rPr>
              <a:t>о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жд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ни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61A4"/>
                </a:solidFill>
                <a:latin typeface="Times New Roman"/>
                <a:cs typeface="Times New Roman"/>
              </a:rPr>
              <a:t>:  </a:t>
            </a:r>
            <a:r>
              <a:rPr lang="ru-RU" sz="2000" b="1" spc="-5" dirty="0" smtClean="0">
                <a:solidFill>
                  <a:srgbClr val="004C93"/>
                </a:solidFill>
                <a:latin typeface="Times New Roman"/>
                <a:cs typeface="Times New Roman"/>
              </a:rPr>
              <a:t>Установленная</a:t>
            </a:r>
            <a:r>
              <a:rPr lang="ru-RU" sz="2000" dirty="0" smtClean="0">
                <a:solidFill>
                  <a:srgbClr val="0061A4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rgbClr val="004C93"/>
                </a:solidFill>
                <a:latin typeface="Times New Roman"/>
                <a:cs typeface="Times New Roman"/>
              </a:rPr>
              <a:t>м</a:t>
            </a:r>
            <a:r>
              <a:rPr sz="2000" b="1" spc="-5" dirty="0" err="1" smtClean="0">
                <a:solidFill>
                  <a:srgbClr val="004C93"/>
                </a:solidFill>
                <a:latin typeface="Times New Roman"/>
                <a:cs typeface="Times New Roman"/>
              </a:rPr>
              <a:t>ощность</a:t>
            </a:r>
            <a:r>
              <a:rPr lang="ru-RU" sz="2000" b="1" spc="-5" dirty="0" smtClean="0">
                <a:solidFill>
                  <a:srgbClr val="004C93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Начало</a:t>
            </a:r>
            <a:r>
              <a:rPr sz="2000" b="1" spc="-35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строительства</a:t>
            </a:r>
            <a:r>
              <a:rPr sz="2000" b="1" spc="-5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Ввод 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в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эксплуатацию</a:t>
            </a:r>
            <a:r>
              <a:rPr sz="2000" b="1" spc="-15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2299" y="2580907"/>
            <a:ext cx="3399790" cy="238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4C93"/>
                </a:solidFill>
                <a:latin typeface="Times New Roman"/>
                <a:cs typeface="Times New Roman"/>
              </a:rPr>
              <a:t>Биогазовая </a:t>
            </a:r>
            <a:r>
              <a:rPr sz="20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установка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Несвижский район</a:t>
            </a:r>
            <a:r>
              <a:rPr sz="2000" b="1" spc="-5" dirty="0">
                <a:solidFill>
                  <a:srgbClr val="0061A4"/>
                </a:solidFill>
                <a:latin typeface="Times New Roman"/>
                <a:cs typeface="Times New Roman"/>
              </a:rPr>
              <a:t>,</a:t>
            </a:r>
            <a:r>
              <a:rPr sz="2000" b="1" spc="-55" dirty="0">
                <a:solidFill>
                  <a:srgbClr val="0061A4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Беларусь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dirty="0" smtClean="0">
                <a:solidFill>
                  <a:srgbClr val="004C93"/>
                </a:solidFill>
                <a:latin typeface="Times New Roman"/>
                <a:cs typeface="Times New Roman"/>
              </a:rPr>
              <a:t>2,</a:t>
            </a:r>
            <a:r>
              <a:rPr lang="en-US" sz="2000" b="1" dirty="0" smtClean="0">
                <a:solidFill>
                  <a:srgbClr val="004C93"/>
                </a:solidFill>
                <a:latin typeface="Times New Roman"/>
                <a:cs typeface="Times New Roman"/>
              </a:rPr>
              <a:t>9</a:t>
            </a:r>
            <a:r>
              <a:rPr sz="2000" b="1" spc="-5" dirty="0" smtClean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МВт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0061A4"/>
                </a:solidFill>
                <a:latin typeface="Times New Roman"/>
                <a:cs typeface="Times New Roman"/>
              </a:rPr>
              <a:t>0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0061A4"/>
                </a:solidFill>
                <a:latin typeface="Times New Roman"/>
                <a:cs typeface="Times New Roman"/>
              </a:rPr>
              <a:t>.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0061A4"/>
                </a:solidFill>
                <a:latin typeface="Times New Roman"/>
                <a:cs typeface="Times New Roman"/>
              </a:rPr>
              <a:t>0.20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09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15" dirty="0">
                <a:solidFill>
                  <a:srgbClr val="0061A4"/>
                </a:solidFill>
                <a:latin typeface="Times New Roman"/>
                <a:cs typeface="Times New Roman"/>
              </a:rPr>
              <a:t>01.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12</a:t>
            </a:r>
            <a:r>
              <a:rPr sz="2000" b="1" spc="-15" dirty="0">
                <a:solidFill>
                  <a:srgbClr val="0061A4"/>
                </a:solidFill>
                <a:latin typeface="Times New Roman"/>
                <a:cs typeface="Times New Roman"/>
              </a:rPr>
              <a:t>.201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1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resäntation Deckblat_Ecotech-CH_Neu 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714356"/>
            <a:ext cx="62090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1907704" y="2606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Виды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исходного сырья в Снове</a:t>
            </a:r>
            <a:endParaRPr lang="de-DE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16632"/>
            <a:ext cx="8748462" cy="6741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804" y="933437"/>
            <a:ext cx="8100391" cy="5727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2297" y="469668"/>
            <a:ext cx="5307675" cy="532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9989" y="616012"/>
            <a:ext cx="5139876" cy="272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274" y="2550773"/>
            <a:ext cx="3792926" cy="16636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3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Технология</a:t>
            </a:r>
            <a:r>
              <a:rPr sz="2400" spc="-20" dirty="0">
                <a:solidFill>
                  <a:srgbClr val="004C93"/>
                </a:solidFill>
                <a:latin typeface="Times New Roman"/>
                <a:cs typeface="Times New Roman"/>
              </a:rPr>
              <a:t>: 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Местонахождение</a:t>
            </a:r>
            <a:r>
              <a:rPr sz="2400" spc="-15" dirty="0">
                <a:solidFill>
                  <a:srgbClr val="004C93"/>
                </a:solidFill>
                <a:latin typeface="Times New Roman"/>
                <a:cs typeface="Times New Roman"/>
              </a:rPr>
              <a:t>:  </a:t>
            </a:r>
            <a:r>
              <a:rPr lang="ru-RU" sz="2400" b="1" spc="-15" dirty="0" smtClean="0">
                <a:solidFill>
                  <a:srgbClr val="004C93"/>
                </a:solidFill>
                <a:latin typeface="Times New Roman"/>
                <a:cs typeface="Times New Roman"/>
              </a:rPr>
              <a:t>Установленная</a:t>
            </a:r>
            <a:r>
              <a:rPr sz="2400" b="1" spc="-65" dirty="0" smtClean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мощность: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0" y="2550773"/>
            <a:ext cx="407416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3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4C93"/>
                </a:solidFill>
                <a:latin typeface="Times New Roman"/>
                <a:cs typeface="Times New Roman"/>
              </a:rPr>
              <a:t>Биогазовая </a:t>
            </a:r>
            <a:r>
              <a:rPr sz="24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установка 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Несвижский район, </a:t>
            </a:r>
            <a:r>
              <a:rPr sz="24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Беларусь 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1,4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MВт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275" y="4521813"/>
            <a:ext cx="323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Начало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строительства: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400" y="4521813"/>
            <a:ext cx="1380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01.</a:t>
            </a:r>
            <a:r>
              <a:rPr sz="2400" b="1" spc="-135" dirty="0">
                <a:solidFill>
                  <a:srgbClr val="004C93"/>
                </a:solidFill>
                <a:latin typeface="Times New Roman"/>
                <a:cs typeface="Times New Roman"/>
              </a:rPr>
              <a:t>1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1.2010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275" y="5220313"/>
            <a:ext cx="3072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4C93"/>
                </a:solidFill>
                <a:latin typeface="Times New Roman"/>
                <a:cs typeface="Times New Roman"/>
              </a:rPr>
              <a:t>Ввод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эксплуатацию: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400" y="5220313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01.07.2012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37344" y="980728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5166934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7"/>
                </a:lnTo>
                <a:lnTo>
                  <a:pt x="0" y="660071"/>
                </a:lnTo>
                <a:lnTo>
                  <a:pt x="6730" y="701798"/>
                </a:lnTo>
                <a:lnTo>
                  <a:pt x="25471" y="738038"/>
                </a:lnTo>
                <a:lnTo>
                  <a:pt x="54049" y="766616"/>
                </a:lnTo>
                <a:lnTo>
                  <a:pt x="90289" y="785357"/>
                </a:lnTo>
                <a:lnTo>
                  <a:pt x="132016" y="792087"/>
                </a:lnTo>
                <a:lnTo>
                  <a:pt x="5166934" y="792087"/>
                </a:lnTo>
                <a:lnTo>
                  <a:pt x="5208661" y="785357"/>
                </a:lnTo>
                <a:lnTo>
                  <a:pt x="5244901" y="766616"/>
                </a:lnTo>
                <a:lnTo>
                  <a:pt x="5273479" y="738038"/>
                </a:lnTo>
                <a:lnTo>
                  <a:pt x="5292220" y="701798"/>
                </a:lnTo>
                <a:lnTo>
                  <a:pt x="5298950" y="660071"/>
                </a:lnTo>
                <a:lnTo>
                  <a:pt x="5298950" y="132017"/>
                </a:lnTo>
                <a:lnTo>
                  <a:pt x="5292220" y="90289"/>
                </a:lnTo>
                <a:lnTo>
                  <a:pt x="5273479" y="54049"/>
                </a:lnTo>
                <a:lnTo>
                  <a:pt x="5244901" y="25471"/>
                </a:lnTo>
                <a:lnTo>
                  <a:pt x="5208661" y="6730"/>
                </a:lnTo>
                <a:lnTo>
                  <a:pt x="5166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7344" y="980728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0" y="132017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5166933" y="0"/>
                </a:lnTo>
                <a:lnTo>
                  <a:pt x="5208661" y="6730"/>
                </a:lnTo>
                <a:lnTo>
                  <a:pt x="5244901" y="25471"/>
                </a:lnTo>
                <a:lnTo>
                  <a:pt x="5273479" y="54049"/>
                </a:lnTo>
                <a:lnTo>
                  <a:pt x="5292220" y="90289"/>
                </a:lnTo>
                <a:lnTo>
                  <a:pt x="5298950" y="132017"/>
                </a:lnTo>
                <a:lnTo>
                  <a:pt x="5298950" y="660070"/>
                </a:lnTo>
                <a:lnTo>
                  <a:pt x="5292220" y="701798"/>
                </a:lnTo>
                <a:lnTo>
                  <a:pt x="5273479" y="738038"/>
                </a:lnTo>
                <a:lnTo>
                  <a:pt x="5244901" y="766616"/>
                </a:lnTo>
                <a:lnTo>
                  <a:pt x="5208661" y="785357"/>
                </a:lnTo>
                <a:lnTo>
                  <a:pt x="5166933" y="792087"/>
                </a:lnTo>
                <a:lnTo>
                  <a:pt x="132016" y="792087"/>
                </a:lnTo>
                <a:lnTo>
                  <a:pt x="90289" y="785357"/>
                </a:lnTo>
                <a:lnTo>
                  <a:pt x="54049" y="766616"/>
                </a:lnTo>
                <a:lnTo>
                  <a:pt x="25471" y="738038"/>
                </a:lnTo>
                <a:lnTo>
                  <a:pt x="6730" y="701798"/>
                </a:lnTo>
                <a:lnTo>
                  <a:pt x="0" y="660070"/>
                </a:lnTo>
                <a:lnTo>
                  <a:pt x="0" y="132017"/>
                </a:lnTo>
                <a:close/>
              </a:path>
            </a:pathLst>
          </a:custGeom>
          <a:ln w="25399">
            <a:solidFill>
              <a:srgbClr val="C8D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3219450" y="1120232"/>
            <a:ext cx="24955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</a:t>
            </a:r>
            <a:r>
              <a:rPr kumimoji="0" lang="ru-RU" sz="3200" b="1" i="0" u="none" strike="noStrike" kern="0" cap="none" spc="-8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kern="0" spc="-8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Лань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64243"/>
            <a:ext cx="8001000" cy="3931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493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Purwatt AG, Швейцария, перенимающая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40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настоящее 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время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производственную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деятельность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TDF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Ecotech  AG, является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фирмой,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разрабатывающей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и </a:t>
            </a:r>
            <a:r>
              <a:rPr sz="2400" b="1" spc="-1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реализующей</a:t>
            </a:r>
            <a:r>
              <a:rPr sz="2400" b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проекты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sz="2400" b="1" spc="-15" dirty="0" err="1">
                <a:solidFill>
                  <a:srgbClr val="0000FF"/>
                </a:solidFill>
                <a:latin typeface="Times New Roman"/>
                <a:cs typeface="Times New Roman"/>
              </a:rPr>
              <a:t>области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альтернативной</a:t>
            </a:r>
            <a:r>
              <a:rPr lang="ru-RU" sz="24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(возобновляемой)</a:t>
            </a:r>
            <a:r>
              <a:rPr sz="24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sz="2400" b="1" spc="-1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энергетики</a:t>
            </a:r>
            <a:r>
              <a:rPr sz="2400" b="1" spc="-35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08585" marR="100965" algn="ctr">
              <a:lnSpc>
                <a:spcPts val="4400"/>
              </a:lnSpc>
              <a:spcBef>
                <a:spcPts val="300"/>
              </a:spcBef>
            </a:pP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Фирма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имеет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свои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филиалы в </a:t>
            </a:r>
            <a:r>
              <a:rPr sz="24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Австрии,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Швейцарии  </a:t>
            </a:r>
            <a:r>
              <a:rPr sz="24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Республике Беларуси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и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Роcсийской</a:t>
            </a:r>
            <a:r>
              <a:rPr sz="24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Федерации.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344330" cy="589935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691680" y="22759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Биогазовая установка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колхоза Лань</a:t>
            </a:r>
            <a:endParaRPr lang="de-C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558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99238"/>
            <a:ext cx="9143998" cy="4150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31059" y="5720689"/>
            <a:ext cx="138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" dirty="0">
                <a:solidFill>
                  <a:srgbClr val="7F7F7F"/>
                </a:solidFill>
                <a:latin typeface="Calibri"/>
                <a:cs typeface="Calibri"/>
              </a:rPr>
              <a:t>Quelle:</a:t>
            </a:r>
            <a:r>
              <a:rPr sz="1100" b="1" i="1" spc="-6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7F7F7F"/>
                </a:solidFill>
                <a:latin typeface="Calibri"/>
                <a:cs typeface="Calibri"/>
              </a:rPr>
              <a:t>24greenergy.eu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196" y="1648173"/>
            <a:ext cx="1762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Ветровой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поток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2433" y="1648173"/>
            <a:ext cx="1785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Ветрогенератор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40520" y="1632203"/>
            <a:ext cx="17799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spc="-5" dirty="0">
                <a:solidFill>
                  <a:srgbClr val="000000"/>
                </a:solidFill>
                <a:latin typeface="Calibri"/>
                <a:cs typeface="Calibri"/>
              </a:rPr>
              <a:t>Трансформатор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7879" y="1648173"/>
            <a:ext cx="1380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Электросеть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05650" y="404665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5166934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71"/>
                </a:lnTo>
                <a:lnTo>
                  <a:pt x="6730" y="701798"/>
                </a:lnTo>
                <a:lnTo>
                  <a:pt x="25471" y="738038"/>
                </a:lnTo>
                <a:lnTo>
                  <a:pt x="54049" y="766616"/>
                </a:lnTo>
                <a:lnTo>
                  <a:pt x="90289" y="785357"/>
                </a:lnTo>
                <a:lnTo>
                  <a:pt x="132016" y="792087"/>
                </a:lnTo>
                <a:lnTo>
                  <a:pt x="5166934" y="792087"/>
                </a:lnTo>
                <a:lnTo>
                  <a:pt x="5208661" y="785357"/>
                </a:lnTo>
                <a:lnTo>
                  <a:pt x="5244901" y="766616"/>
                </a:lnTo>
                <a:lnTo>
                  <a:pt x="5273479" y="738038"/>
                </a:lnTo>
                <a:lnTo>
                  <a:pt x="5292220" y="701798"/>
                </a:lnTo>
                <a:lnTo>
                  <a:pt x="5298950" y="660071"/>
                </a:lnTo>
                <a:lnTo>
                  <a:pt x="5298950" y="132016"/>
                </a:lnTo>
                <a:lnTo>
                  <a:pt x="5292220" y="90289"/>
                </a:lnTo>
                <a:lnTo>
                  <a:pt x="5273479" y="54049"/>
                </a:lnTo>
                <a:lnTo>
                  <a:pt x="5244901" y="25471"/>
                </a:lnTo>
                <a:lnTo>
                  <a:pt x="5208661" y="6730"/>
                </a:lnTo>
                <a:lnTo>
                  <a:pt x="5166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3049" y="907339"/>
            <a:ext cx="2806491" cy="311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7469" y="4941168"/>
            <a:ext cx="4442760" cy="1732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91" y="3177043"/>
            <a:ext cx="2852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Плановая</a:t>
            </a:r>
            <a:r>
              <a:rPr sz="2400" b="1" spc="-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4C93"/>
                </a:solidFill>
                <a:latin typeface="Times New Roman"/>
                <a:cs typeface="Times New Roman"/>
              </a:rPr>
              <a:t>мощность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7104" y="3177043"/>
            <a:ext cx="112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3,4</a:t>
            </a:r>
            <a:r>
              <a:rPr sz="2400" b="1" spc="-8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МВт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91" y="3875543"/>
            <a:ext cx="7687945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7395" algn="l"/>
              </a:tabLst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Плановое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время </a:t>
            </a:r>
            <a:r>
              <a:rPr sz="24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ввода</a:t>
            </a:r>
            <a:r>
              <a:rPr sz="2400" b="1" spc="5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в</a:t>
            </a:r>
            <a:r>
              <a:rPr sz="2400" b="1" spc="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эксплуатацию	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31.12.2018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Квоты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на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генерацию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альтернативной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энергии</a:t>
            </a:r>
            <a:r>
              <a:rPr sz="2400" b="1" spc="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имеются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9755" y="764705"/>
            <a:ext cx="8857615" cy="792480"/>
          </a:xfrm>
          <a:custGeom>
            <a:avLst/>
            <a:gdLst/>
            <a:ahLst/>
            <a:cxnLst/>
            <a:rect l="l" t="t" r="r" b="b"/>
            <a:pathLst>
              <a:path w="8857615" h="792480">
                <a:moveTo>
                  <a:pt x="8724965" y="0"/>
                </a:moveTo>
                <a:lnTo>
                  <a:pt x="132017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8"/>
                </a:lnTo>
                <a:lnTo>
                  <a:pt x="54049" y="766615"/>
                </a:lnTo>
                <a:lnTo>
                  <a:pt x="90289" y="785357"/>
                </a:lnTo>
                <a:lnTo>
                  <a:pt x="132017" y="792087"/>
                </a:lnTo>
                <a:lnTo>
                  <a:pt x="8724965" y="792087"/>
                </a:lnTo>
                <a:lnTo>
                  <a:pt x="8766693" y="785357"/>
                </a:lnTo>
                <a:lnTo>
                  <a:pt x="8802932" y="766615"/>
                </a:lnTo>
                <a:lnTo>
                  <a:pt x="8831510" y="738038"/>
                </a:lnTo>
                <a:lnTo>
                  <a:pt x="8850251" y="701797"/>
                </a:lnTo>
                <a:lnTo>
                  <a:pt x="8856982" y="660069"/>
                </a:lnTo>
                <a:lnTo>
                  <a:pt x="8856982" y="132016"/>
                </a:lnTo>
                <a:lnTo>
                  <a:pt x="8850251" y="90289"/>
                </a:lnTo>
                <a:lnTo>
                  <a:pt x="8831510" y="54049"/>
                </a:lnTo>
                <a:lnTo>
                  <a:pt x="8802932" y="25471"/>
                </a:lnTo>
                <a:lnTo>
                  <a:pt x="8766693" y="6730"/>
                </a:lnTo>
                <a:lnTo>
                  <a:pt x="87249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1738" y="825805"/>
            <a:ext cx="7150025" cy="317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377" y="1219200"/>
            <a:ext cx="8198117" cy="317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8233" y="1916832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5166934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7"/>
                </a:lnTo>
                <a:lnTo>
                  <a:pt x="0" y="660071"/>
                </a:lnTo>
                <a:lnTo>
                  <a:pt x="6730" y="701798"/>
                </a:lnTo>
                <a:lnTo>
                  <a:pt x="25471" y="738038"/>
                </a:lnTo>
                <a:lnTo>
                  <a:pt x="54049" y="766616"/>
                </a:lnTo>
                <a:lnTo>
                  <a:pt x="90289" y="785357"/>
                </a:lnTo>
                <a:lnTo>
                  <a:pt x="132016" y="792087"/>
                </a:lnTo>
                <a:lnTo>
                  <a:pt x="5166934" y="792087"/>
                </a:lnTo>
                <a:lnTo>
                  <a:pt x="5208661" y="785357"/>
                </a:lnTo>
                <a:lnTo>
                  <a:pt x="5244901" y="766616"/>
                </a:lnTo>
                <a:lnTo>
                  <a:pt x="5273479" y="738038"/>
                </a:lnTo>
                <a:lnTo>
                  <a:pt x="5292221" y="701798"/>
                </a:lnTo>
                <a:lnTo>
                  <a:pt x="5298951" y="660071"/>
                </a:lnTo>
                <a:lnTo>
                  <a:pt x="5298951" y="132017"/>
                </a:lnTo>
                <a:lnTo>
                  <a:pt x="5292221" y="90289"/>
                </a:lnTo>
                <a:lnTo>
                  <a:pt x="5273479" y="54049"/>
                </a:lnTo>
                <a:lnTo>
                  <a:pt x="5244901" y="25471"/>
                </a:lnTo>
                <a:lnTo>
                  <a:pt x="5208661" y="6730"/>
                </a:lnTo>
                <a:lnTo>
                  <a:pt x="5166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8233" y="1916832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0" y="132017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5166932" y="0"/>
                </a:lnTo>
                <a:lnTo>
                  <a:pt x="5208660" y="6730"/>
                </a:lnTo>
                <a:lnTo>
                  <a:pt x="5244901" y="25471"/>
                </a:lnTo>
                <a:lnTo>
                  <a:pt x="5273479" y="54049"/>
                </a:lnTo>
                <a:lnTo>
                  <a:pt x="5292220" y="90289"/>
                </a:lnTo>
                <a:lnTo>
                  <a:pt x="5298950" y="132017"/>
                </a:lnTo>
                <a:lnTo>
                  <a:pt x="5298950" y="660070"/>
                </a:lnTo>
                <a:lnTo>
                  <a:pt x="5292220" y="701798"/>
                </a:lnTo>
                <a:lnTo>
                  <a:pt x="5273479" y="738038"/>
                </a:lnTo>
                <a:lnTo>
                  <a:pt x="5244901" y="766616"/>
                </a:lnTo>
                <a:lnTo>
                  <a:pt x="5208660" y="785357"/>
                </a:lnTo>
                <a:lnTo>
                  <a:pt x="5166932" y="792087"/>
                </a:lnTo>
                <a:lnTo>
                  <a:pt x="132016" y="792087"/>
                </a:lnTo>
                <a:lnTo>
                  <a:pt x="90289" y="785357"/>
                </a:lnTo>
                <a:lnTo>
                  <a:pt x="54049" y="766616"/>
                </a:lnTo>
                <a:lnTo>
                  <a:pt x="25471" y="738038"/>
                </a:lnTo>
                <a:lnTo>
                  <a:pt x="6730" y="701798"/>
                </a:lnTo>
                <a:lnTo>
                  <a:pt x="0" y="660070"/>
                </a:lnTo>
                <a:lnTo>
                  <a:pt x="0" y="132017"/>
                </a:lnTo>
                <a:close/>
              </a:path>
            </a:pathLst>
          </a:custGeom>
          <a:ln w="25399">
            <a:solidFill>
              <a:srgbClr val="C8D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80100" y="2086817"/>
            <a:ext cx="2595880" cy="452120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0" spc="25" dirty="0">
                <a:solidFill>
                  <a:srgbClr val="85A911"/>
                </a:solidFill>
                <a:latin typeface="Times New Roman"/>
                <a:cs typeface="Times New Roman"/>
              </a:rPr>
              <a:t>Mogilew </a:t>
            </a:r>
            <a:r>
              <a:rPr sz="2800" i="0" dirty="0">
                <a:solidFill>
                  <a:srgbClr val="85A911"/>
                </a:solidFill>
                <a:latin typeface="Times New Roman"/>
                <a:cs typeface="Times New Roman"/>
              </a:rPr>
              <a:t>–</a:t>
            </a:r>
            <a:r>
              <a:rPr sz="2800" i="0" spc="30" dirty="0">
                <a:solidFill>
                  <a:srgbClr val="85A911"/>
                </a:solidFill>
                <a:latin typeface="Times New Roman"/>
                <a:cs typeface="Times New Roman"/>
              </a:rPr>
              <a:t> </a:t>
            </a:r>
            <a:r>
              <a:rPr sz="2800" i="0" spc="10" dirty="0">
                <a:solidFill>
                  <a:srgbClr val="85A911"/>
                </a:solidFill>
                <a:latin typeface="Times New Roman"/>
                <a:cs typeface="Times New Roman"/>
              </a:rPr>
              <a:t>Wind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28" y="792064"/>
            <a:ext cx="8422961" cy="5892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61924" y="1379566"/>
            <a:ext cx="191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Солнечные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панели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1588" y="5591850"/>
            <a:ext cx="1604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Трансформатор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3175" y="5453349"/>
            <a:ext cx="1606550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395605">
              <a:lnSpc>
                <a:spcPts val="2100"/>
              </a:lnSpc>
              <a:spcBef>
                <a:spcPts val="220"/>
              </a:spcBef>
            </a:pPr>
            <a:r>
              <a:rPr sz="1800" b="1" spc="-5" dirty="0">
                <a:latin typeface="Calibri"/>
                <a:cs typeface="Calibri"/>
              </a:rPr>
              <a:t>Счетчик  электр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5" dirty="0">
                <a:latin typeface="Calibri"/>
                <a:cs typeface="Calibri"/>
              </a:rPr>
              <a:t>э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5" dirty="0">
                <a:latin typeface="Calibri"/>
                <a:cs typeface="Calibri"/>
              </a:rPr>
              <a:t>ер</a:t>
            </a:r>
            <a:r>
              <a:rPr sz="1800" b="1" dirty="0">
                <a:latin typeface="Calibri"/>
                <a:cs typeface="Calibri"/>
              </a:rPr>
              <a:t>г</a:t>
            </a:r>
            <a:r>
              <a:rPr sz="1800" b="1" spc="-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007" y="4187878"/>
            <a:ext cx="9855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Инвертор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5673" y="3164696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Постоянный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ток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0207" y="6375691"/>
            <a:ext cx="1717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Переменный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ток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1540" y="6348331"/>
            <a:ext cx="1245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Электросеть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98648" y="609600"/>
            <a:ext cx="3722110" cy="317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11" y="842059"/>
            <a:ext cx="9132570" cy="792480"/>
          </a:xfrm>
          <a:custGeom>
            <a:avLst/>
            <a:gdLst/>
            <a:ahLst/>
            <a:cxnLst/>
            <a:rect l="l" t="t" r="r" b="b"/>
            <a:pathLst>
              <a:path w="9132570" h="792480">
                <a:moveTo>
                  <a:pt x="9000467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7"/>
                </a:lnTo>
                <a:lnTo>
                  <a:pt x="0" y="660071"/>
                </a:lnTo>
                <a:lnTo>
                  <a:pt x="6730" y="701798"/>
                </a:lnTo>
                <a:lnTo>
                  <a:pt x="25471" y="738038"/>
                </a:lnTo>
                <a:lnTo>
                  <a:pt x="54049" y="766616"/>
                </a:lnTo>
                <a:lnTo>
                  <a:pt x="90289" y="785357"/>
                </a:lnTo>
                <a:lnTo>
                  <a:pt x="132016" y="792087"/>
                </a:lnTo>
                <a:lnTo>
                  <a:pt x="9000467" y="792087"/>
                </a:lnTo>
                <a:lnTo>
                  <a:pt x="9042195" y="785357"/>
                </a:lnTo>
                <a:lnTo>
                  <a:pt x="9078435" y="766616"/>
                </a:lnTo>
                <a:lnTo>
                  <a:pt x="9107013" y="738038"/>
                </a:lnTo>
                <a:lnTo>
                  <a:pt x="9125755" y="701798"/>
                </a:lnTo>
                <a:lnTo>
                  <a:pt x="9132485" y="660071"/>
                </a:lnTo>
                <a:lnTo>
                  <a:pt x="9132485" y="132017"/>
                </a:lnTo>
                <a:lnTo>
                  <a:pt x="9125755" y="90289"/>
                </a:lnTo>
                <a:lnTo>
                  <a:pt x="9107013" y="54049"/>
                </a:lnTo>
                <a:lnTo>
                  <a:pt x="9078435" y="25471"/>
                </a:lnTo>
                <a:lnTo>
                  <a:pt x="9042195" y="6730"/>
                </a:lnTo>
                <a:lnTo>
                  <a:pt x="9000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782" y="978205"/>
            <a:ext cx="8547106" cy="3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0124" y="1435050"/>
            <a:ext cx="7656775" cy="3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8491" y="2031242"/>
            <a:ext cx="2785745" cy="263779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45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30" dirty="0">
                <a:solidFill>
                  <a:srgbClr val="004C93"/>
                </a:solidFill>
                <a:latin typeface="Times New Roman"/>
                <a:cs typeface="Times New Roman"/>
              </a:rPr>
              <a:t>Trostenez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–</a:t>
            </a:r>
            <a:r>
              <a:rPr sz="2400" b="1" spc="-25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Solar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620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004C93"/>
                </a:solidFill>
                <a:latin typeface="Times New Roman"/>
                <a:cs typeface="Times New Roman"/>
              </a:rPr>
              <a:t>Witebsk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–</a:t>
            </a:r>
            <a:r>
              <a:rPr sz="2400" b="1" spc="-6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Solar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620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Neswitsch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–</a:t>
            </a:r>
            <a:r>
              <a:rPr sz="2400" b="1" spc="-55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Solar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620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Mogilew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–</a:t>
            </a:r>
            <a:r>
              <a:rPr sz="2400" b="1" spc="-6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Solar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35696" y="4653136"/>
            <a:ext cx="4881091" cy="1983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291" y="3928581"/>
            <a:ext cx="2852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Плановая</a:t>
            </a:r>
            <a:r>
              <a:rPr sz="2400" b="1" spc="-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4C93"/>
                </a:solidFill>
                <a:latin typeface="Times New Roman"/>
                <a:cs typeface="Times New Roman"/>
              </a:rPr>
              <a:t>мощность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7104" y="3928581"/>
            <a:ext cx="112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1A4"/>
                </a:solidFill>
                <a:latin typeface="Times New Roman"/>
                <a:cs typeface="Times New Roman"/>
              </a:rPr>
              <a:t>2,0</a:t>
            </a:r>
            <a:r>
              <a:rPr sz="2400" b="1" spc="-80" dirty="0">
                <a:solidFill>
                  <a:srgbClr val="0061A4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МВт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291" y="4627081"/>
            <a:ext cx="7687945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7395" algn="l"/>
              </a:tabLst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Плановое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время </a:t>
            </a:r>
            <a:r>
              <a:rPr sz="24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ввода</a:t>
            </a:r>
            <a:r>
              <a:rPr sz="2400" b="1" spc="5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в</a:t>
            </a:r>
            <a:r>
              <a:rPr sz="2400" b="1" spc="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эксплуатацию	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31.12.201</a:t>
            </a:r>
            <a:r>
              <a:rPr sz="2400" b="1" dirty="0">
                <a:solidFill>
                  <a:srgbClr val="0061A4"/>
                </a:solidFill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Квоты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на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генерацию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альтернативной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энергии</a:t>
            </a:r>
            <a:r>
              <a:rPr sz="2400" b="1" spc="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имеются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5696" y="2204864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5166934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8"/>
                </a:lnTo>
                <a:lnTo>
                  <a:pt x="54049" y="766615"/>
                </a:lnTo>
                <a:lnTo>
                  <a:pt x="90289" y="785357"/>
                </a:lnTo>
                <a:lnTo>
                  <a:pt x="132016" y="792087"/>
                </a:lnTo>
                <a:lnTo>
                  <a:pt x="5166934" y="792087"/>
                </a:lnTo>
                <a:lnTo>
                  <a:pt x="5208661" y="785357"/>
                </a:lnTo>
                <a:lnTo>
                  <a:pt x="5244901" y="766615"/>
                </a:lnTo>
                <a:lnTo>
                  <a:pt x="5273479" y="738038"/>
                </a:lnTo>
                <a:lnTo>
                  <a:pt x="5292220" y="701797"/>
                </a:lnTo>
                <a:lnTo>
                  <a:pt x="5298950" y="660069"/>
                </a:lnTo>
                <a:lnTo>
                  <a:pt x="5298950" y="132016"/>
                </a:lnTo>
                <a:lnTo>
                  <a:pt x="5292220" y="90289"/>
                </a:lnTo>
                <a:lnTo>
                  <a:pt x="5273479" y="54049"/>
                </a:lnTo>
                <a:lnTo>
                  <a:pt x="5244901" y="25471"/>
                </a:lnTo>
                <a:lnTo>
                  <a:pt x="5208661" y="6730"/>
                </a:lnTo>
                <a:lnTo>
                  <a:pt x="5166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5696" y="2204864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0" y="132017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5166933" y="0"/>
                </a:lnTo>
                <a:lnTo>
                  <a:pt x="5208661" y="6730"/>
                </a:lnTo>
                <a:lnTo>
                  <a:pt x="5244901" y="25471"/>
                </a:lnTo>
                <a:lnTo>
                  <a:pt x="5273479" y="54049"/>
                </a:lnTo>
                <a:lnTo>
                  <a:pt x="5292220" y="90289"/>
                </a:lnTo>
                <a:lnTo>
                  <a:pt x="5298950" y="132017"/>
                </a:lnTo>
                <a:lnTo>
                  <a:pt x="5298950" y="660070"/>
                </a:lnTo>
                <a:lnTo>
                  <a:pt x="5292220" y="701798"/>
                </a:lnTo>
                <a:lnTo>
                  <a:pt x="5273479" y="738038"/>
                </a:lnTo>
                <a:lnTo>
                  <a:pt x="5244901" y="766616"/>
                </a:lnTo>
                <a:lnTo>
                  <a:pt x="5208661" y="785357"/>
                </a:lnTo>
                <a:lnTo>
                  <a:pt x="5166933" y="792087"/>
                </a:lnTo>
                <a:lnTo>
                  <a:pt x="132016" y="792087"/>
                </a:lnTo>
                <a:lnTo>
                  <a:pt x="90289" y="785357"/>
                </a:lnTo>
                <a:lnTo>
                  <a:pt x="54049" y="766616"/>
                </a:lnTo>
                <a:lnTo>
                  <a:pt x="25471" y="738038"/>
                </a:lnTo>
                <a:lnTo>
                  <a:pt x="6730" y="701798"/>
                </a:lnTo>
                <a:lnTo>
                  <a:pt x="0" y="660070"/>
                </a:lnTo>
                <a:lnTo>
                  <a:pt x="0" y="132017"/>
                </a:lnTo>
                <a:close/>
              </a:path>
            </a:pathLst>
          </a:custGeom>
          <a:ln w="25399">
            <a:solidFill>
              <a:srgbClr val="C8D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62200" y="2362200"/>
            <a:ext cx="4068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0" spc="25" dirty="0">
                <a:solidFill>
                  <a:srgbClr val="85A911"/>
                </a:solidFill>
                <a:latin typeface="Times New Roman"/>
                <a:cs typeface="Times New Roman"/>
              </a:rPr>
              <a:t>Проект </a:t>
            </a:r>
            <a:r>
              <a:rPr sz="2800" i="0" dirty="0">
                <a:solidFill>
                  <a:srgbClr val="85A911"/>
                </a:solidFill>
                <a:latin typeface="Times New Roman"/>
                <a:cs typeface="Times New Roman"/>
              </a:rPr>
              <a:t>Trostenez –</a:t>
            </a:r>
            <a:r>
              <a:rPr sz="2800" i="0" spc="215" dirty="0">
                <a:solidFill>
                  <a:srgbClr val="85A911"/>
                </a:solidFill>
                <a:latin typeface="Times New Roman"/>
                <a:cs typeface="Times New Roman"/>
              </a:rPr>
              <a:t> </a:t>
            </a:r>
            <a:r>
              <a:rPr sz="2800" i="0" spc="30" dirty="0">
                <a:solidFill>
                  <a:srgbClr val="85A911"/>
                </a:solidFill>
                <a:latin typeface="Times New Roman"/>
                <a:cs typeface="Times New Roman"/>
              </a:rPr>
              <a:t>Solar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295400"/>
            <a:ext cx="438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Солнечная энергетика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299" y="3712557"/>
            <a:ext cx="2852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Плановая</a:t>
            </a:r>
            <a:r>
              <a:rPr sz="2400" b="1" spc="-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4C93"/>
                </a:solidFill>
                <a:latin typeface="Times New Roman"/>
                <a:cs typeface="Times New Roman"/>
              </a:rPr>
              <a:t>мощность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9112" y="3712557"/>
            <a:ext cx="112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1A4"/>
                </a:solidFill>
                <a:latin typeface="Times New Roman"/>
                <a:cs typeface="Times New Roman"/>
              </a:rPr>
              <a:t>1,6</a:t>
            </a:r>
            <a:r>
              <a:rPr sz="2400" b="1" spc="-80" dirty="0">
                <a:solidFill>
                  <a:srgbClr val="0061A4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МВт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299" y="4411056"/>
            <a:ext cx="7687945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7395" algn="l"/>
              </a:tabLst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Плановое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время </a:t>
            </a:r>
            <a:r>
              <a:rPr sz="24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ввода</a:t>
            </a:r>
            <a:r>
              <a:rPr sz="2400" b="1" spc="5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в</a:t>
            </a:r>
            <a:r>
              <a:rPr sz="2400" b="1" spc="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эксплуатацию	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31.12.201</a:t>
            </a:r>
            <a:r>
              <a:rPr sz="2400" b="1" dirty="0">
                <a:solidFill>
                  <a:srgbClr val="0061A4"/>
                </a:solidFill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Квоты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на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генерацию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альтернативной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энергии</a:t>
            </a:r>
            <a:r>
              <a:rPr sz="2400" b="1" spc="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имеются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64705"/>
            <a:ext cx="9144000" cy="792480"/>
          </a:xfrm>
          <a:custGeom>
            <a:avLst/>
            <a:gdLst/>
            <a:ahLst/>
            <a:cxnLst/>
            <a:rect l="l" t="t" r="r" b="b"/>
            <a:pathLst>
              <a:path w="9144000" h="792480">
                <a:moveTo>
                  <a:pt x="9011982" y="0"/>
                </a:moveTo>
                <a:lnTo>
                  <a:pt x="132017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8"/>
                </a:lnTo>
                <a:lnTo>
                  <a:pt x="54049" y="766615"/>
                </a:lnTo>
                <a:lnTo>
                  <a:pt x="90289" y="785357"/>
                </a:lnTo>
                <a:lnTo>
                  <a:pt x="132017" y="792087"/>
                </a:lnTo>
                <a:lnTo>
                  <a:pt x="9011982" y="792087"/>
                </a:lnTo>
                <a:lnTo>
                  <a:pt x="9053709" y="785357"/>
                </a:lnTo>
                <a:lnTo>
                  <a:pt x="9089949" y="766615"/>
                </a:lnTo>
                <a:lnTo>
                  <a:pt x="9118527" y="738038"/>
                </a:lnTo>
                <a:lnTo>
                  <a:pt x="9137268" y="701797"/>
                </a:lnTo>
                <a:lnTo>
                  <a:pt x="9143998" y="660069"/>
                </a:lnTo>
                <a:lnTo>
                  <a:pt x="9143998" y="132016"/>
                </a:lnTo>
                <a:lnTo>
                  <a:pt x="9137268" y="90289"/>
                </a:lnTo>
                <a:lnTo>
                  <a:pt x="9118527" y="54049"/>
                </a:lnTo>
                <a:lnTo>
                  <a:pt x="9089949" y="25471"/>
                </a:lnTo>
                <a:lnTo>
                  <a:pt x="9053709" y="6730"/>
                </a:lnTo>
                <a:lnTo>
                  <a:pt x="9011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9837" y="2060848"/>
            <a:ext cx="5471160" cy="792480"/>
          </a:xfrm>
          <a:custGeom>
            <a:avLst/>
            <a:gdLst/>
            <a:ahLst/>
            <a:cxnLst/>
            <a:rect l="l" t="t" r="r" b="b"/>
            <a:pathLst>
              <a:path w="5471159" h="792480">
                <a:moveTo>
                  <a:pt x="5338649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50"/>
                </a:lnTo>
                <a:lnTo>
                  <a:pt x="6730" y="90290"/>
                </a:lnTo>
                <a:lnTo>
                  <a:pt x="0" y="132017"/>
                </a:lnTo>
                <a:lnTo>
                  <a:pt x="0" y="660071"/>
                </a:lnTo>
                <a:lnTo>
                  <a:pt x="6730" y="701799"/>
                </a:lnTo>
                <a:lnTo>
                  <a:pt x="25471" y="738039"/>
                </a:lnTo>
                <a:lnTo>
                  <a:pt x="54049" y="766617"/>
                </a:lnTo>
                <a:lnTo>
                  <a:pt x="90289" y="785358"/>
                </a:lnTo>
                <a:lnTo>
                  <a:pt x="132016" y="792088"/>
                </a:lnTo>
                <a:lnTo>
                  <a:pt x="5338649" y="792088"/>
                </a:lnTo>
                <a:lnTo>
                  <a:pt x="5380377" y="785358"/>
                </a:lnTo>
                <a:lnTo>
                  <a:pt x="5416617" y="766617"/>
                </a:lnTo>
                <a:lnTo>
                  <a:pt x="5445195" y="738039"/>
                </a:lnTo>
                <a:lnTo>
                  <a:pt x="5463936" y="701799"/>
                </a:lnTo>
                <a:lnTo>
                  <a:pt x="5470667" y="660071"/>
                </a:lnTo>
                <a:lnTo>
                  <a:pt x="5470667" y="132017"/>
                </a:lnTo>
                <a:lnTo>
                  <a:pt x="5463936" y="90290"/>
                </a:lnTo>
                <a:lnTo>
                  <a:pt x="5445195" y="54050"/>
                </a:lnTo>
                <a:lnTo>
                  <a:pt x="5416617" y="25471"/>
                </a:lnTo>
                <a:lnTo>
                  <a:pt x="5380377" y="6730"/>
                </a:lnTo>
                <a:lnTo>
                  <a:pt x="5338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9837" y="2060847"/>
            <a:ext cx="5471160" cy="792480"/>
          </a:xfrm>
          <a:custGeom>
            <a:avLst/>
            <a:gdLst/>
            <a:ahLst/>
            <a:cxnLst/>
            <a:rect l="l" t="t" r="r" b="b"/>
            <a:pathLst>
              <a:path w="5471159" h="792480">
                <a:moveTo>
                  <a:pt x="0" y="132017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5338648" y="0"/>
                </a:lnTo>
                <a:lnTo>
                  <a:pt x="5380376" y="6730"/>
                </a:lnTo>
                <a:lnTo>
                  <a:pt x="5416616" y="25471"/>
                </a:lnTo>
                <a:lnTo>
                  <a:pt x="5445194" y="54049"/>
                </a:lnTo>
                <a:lnTo>
                  <a:pt x="5463936" y="90289"/>
                </a:lnTo>
                <a:lnTo>
                  <a:pt x="5470666" y="132017"/>
                </a:lnTo>
                <a:lnTo>
                  <a:pt x="5470666" y="660070"/>
                </a:lnTo>
                <a:lnTo>
                  <a:pt x="5463936" y="701798"/>
                </a:lnTo>
                <a:lnTo>
                  <a:pt x="5445194" y="738038"/>
                </a:lnTo>
                <a:lnTo>
                  <a:pt x="5416616" y="766616"/>
                </a:lnTo>
                <a:lnTo>
                  <a:pt x="5380376" y="785357"/>
                </a:lnTo>
                <a:lnTo>
                  <a:pt x="5338648" y="792087"/>
                </a:lnTo>
                <a:lnTo>
                  <a:pt x="132016" y="792087"/>
                </a:lnTo>
                <a:lnTo>
                  <a:pt x="90289" y="785357"/>
                </a:lnTo>
                <a:lnTo>
                  <a:pt x="54049" y="766616"/>
                </a:lnTo>
                <a:lnTo>
                  <a:pt x="25471" y="738038"/>
                </a:lnTo>
                <a:lnTo>
                  <a:pt x="6730" y="701798"/>
                </a:lnTo>
                <a:lnTo>
                  <a:pt x="0" y="660070"/>
                </a:lnTo>
                <a:lnTo>
                  <a:pt x="0" y="132017"/>
                </a:lnTo>
                <a:close/>
              </a:path>
            </a:pathLst>
          </a:custGeom>
          <a:ln w="25399">
            <a:solidFill>
              <a:srgbClr val="C8D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12062" y="2209800"/>
            <a:ext cx="37465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0" spc="25" dirty="0">
                <a:solidFill>
                  <a:srgbClr val="85A911"/>
                </a:solidFill>
                <a:latin typeface="Times New Roman"/>
                <a:cs typeface="Times New Roman"/>
              </a:rPr>
              <a:t>Проект Witebsk–</a:t>
            </a:r>
            <a:r>
              <a:rPr sz="2800" i="0" spc="100" dirty="0">
                <a:solidFill>
                  <a:srgbClr val="85A911"/>
                </a:solidFill>
                <a:latin typeface="Times New Roman"/>
                <a:cs typeface="Times New Roman"/>
              </a:rPr>
              <a:t> </a:t>
            </a:r>
            <a:r>
              <a:rPr sz="2800" i="0" spc="25" dirty="0">
                <a:solidFill>
                  <a:srgbClr val="85A911"/>
                </a:solidFill>
                <a:latin typeface="Times New Roman"/>
                <a:cs typeface="Times New Roman"/>
              </a:rPr>
              <a:t>Solar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38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Солнечная энергетика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299" y="3902452"/>
            <a:ext cx="2852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Плановая</a:t>
            </a:r>
            <a:r>
              <a:rPr sz="2400" b="1" spc="-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4C93"/>
                </a:solidFill>
                <a:latin typeface="Times New Roman"/>
                <a:cs typeface="Times New Roman"/>
              </a:rPr>
              <a:t>мощность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9112" y="3902452"/>
            <a:ext cx="112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1A4"/>
                </a:solidFill>
                <a:latin typeface="Times New Roman"/>
                <a:cs typeface="Times New Roman"/>
              </a:rPr>
              <a:t>1,6</a:t>
            </a:r>
            <a:r>
              <a:rPr sz="2400" b="1" spc="-80" dirty="0">
                <a:solidFill>
                  <a:srgbClr val="0061A4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МВт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299" y="4600952"/>
            <a:ext cx="7687945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7395" algn="l"/>
              </a:tabLst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Плановое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время </a:t>
            </a:r>
            <a:r>
              <a:rPr sz="24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ввода</a:t>
            </a:r>
            <a:r>
              <a:rPr sz="2400" b="1" spc="5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в</a:t>
            </a:r>
            <a:r>
              <a:rPr sz="2400" b="1" spc="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эксплуатацию	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31.12.201</a:t>
            </a:r>
            <a:r>
              <a:rPr sz="2400" b="1" dirty="0">
                <a:solidFill>
                  <a:srgbClr val="0061A4"/>
                </a:solidFill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Квоты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на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генерацию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альтернативной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энергии</a:t>
            </a:r>
            <a:r>
              <a:rPr sz="2400" b="1" spc="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имеются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3687" y="2357523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5166935" y="0"/>
                </a:moveTo>
                <a:lnTo>
                  <a:pt x="132017" y="0"/>
                </a:lnTo>
                <a:lnTo>
                  <a:pt x="90290" y="6730"/>
                </a:lnTo>
                <a:lnTo>
                  <a:pt x="54050" y="25471"/>
                </a:lnTo>
                <a:lnTo>
                  <a:pt x="25471" y="54050"/>
                </a:lnTo>
                <a:lnTo>
                  <a:pt x="6730" y="90290"/>
                </a:lnTo>
                <a:lnTo>
                  <a:pt x="0" y="132017"/>
                </a:lnTo>
                <a:lnTo>
                  <a:pt x="0" y="660071"/>
                </a:lnTo>
                <a:lnTo>
                  <a:pt x="6730" y="701798"/>
                </a:lnTo>
                <a:lnTo>
                  <a:pt x="25471" y="738038"/>
                </a:lnTo>
                <a:lnTo>
                  <a:pt x="54050" y="766616"/>
                </a:lnTo>
                <a:lnTo>
                  <a:pt x="90290" y="785357"/>
                </a:lnTo>
                <a:lnTo>
                  <a:pt x="132017" y="792087"/>
                </a:lnTo>
                <a:lnTo>
                  <a:pt x="5166935" y="792087"/>
                </a:lnTo>
                <a:lnTo>
                  <a:pt x="5208662" y="785357"/>
                </a:lnTo>
                <a:lnTo>
                  <a:pt x="5244902" y="766616"/>
                </a:lnTo>
                <a:lnTo>
                  <a:pt x="5273480" y="738038"/>
                </a:lnTo>
                <a:lnTo>
                  <a:pt x="5292221" y="701798"/>
                </a:lnTo>
                <a:lnTo>
                  <a:pt x="5298951" y="660071"/>
                </a:lnTo>
                <a:lnTo>
                  <a:pt x="5298951" y="132017"/>
                </a:lnTo>
                <a:lnTo>
                  <a:pt x="5292221" y="90290"/>
                </a:lnTo>
                <a:lnTo>
                  <a:pt x="5273480" y="54050"/>
                </a:lnTo>
                <a:lnTo>
                  <a:pt x="5244902" y="25471"/>
                </a:lnTo>
                <a:lnTo>
                  <a:pt x="5208662" y="6730"/>
                </a:lnTo>
                <a:lnTo>
                  <a:pt x="5166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3687" y="2357523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0" y="132017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5166933" y="0"/>
                </a:lnTo>
                <a:lnTo>
                  <a:pt x="5208661" y="6730"/>
                </a:lnTo>
                <a:lnTo>
                  <a:pt x="5244901" y="25471"/>
                </a:lnTo>
                <a:lnTo>
                  <a:pt x="5273479" y="54049"/>
                </a:lnTo>
                <a:lnTo>
                  <a:pt x="5292220" y="90289"/>
                </a:lnTo>
                <a:lnTo>
                  <a:pt x="5298950" y="132017"/>
                </a:lnTo>
                <a:lnTo>
                  <a:pt x="5298950" y="660070"/>
                </a:lnTo>
                <a:lnTo>
                  <a:pt x="5292220" y="701798"/>
                </a:lnTo>
                <a:lnTo>
                  <a:pt x="5273479" y="738038"/>
                </a:lnTo>
                <a:lnTo>
                  <a:pt x="5244901" y="766616"/>
                </a:lnTo>
                <a:lnTo>
                  <a:pt x="5208661" y="785357"/>
                </a:lnTo>
                <a:lnTo>
                  <a:pt x="5166933" y="792087"/>
                </a:lnTo>
                <a:lnTo>
                  <a:pt x="132016" y="792087"/>
                </a:lnTo>
                <a:lnTo>
                  <a:pt x="90289" y="785357"/>
                </a:lnTo>
                <a:lnTo>
                  <a:pt x="54049" y="766616"/>
                </a:lnTo>
                <a:lnTo>
                  <a:pt x="25471" y="738038"/>
                </a:lnTo>
                <a:lnTo>
                  <a:pt x="6730" y="701798"/>
                </a:lnTo>
                <a:lnTo>
                  <a:pt x="0" y="660070"/>
                </a:lnTo>
                <a:lnTo>
                  <a:pt x="0" y="132017"/>
                </a:lnTo>
                <a:close/>
              </a:path>
            </a:pathLst>
          </a:custGeom>
          <a:ln w="25399">
            <a:solidFill>
              <a:srgbClr val="C8D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9820" y="2514600"/>
            <a:ext cx="40328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0" spc="25" dirty="0">
                <a:solidFill>
                  <a:srgbClr val="85A911"/>
                </a:solidFill>
                <a:latin typeface="Times New Roman"/>
                <a:cs typeface="Times New Roman"/>
              </a:rPr>
              <a:t>Проект Neswitsch–</a:t>
            </a:r>
            <a:r>
              <a:rPr sz="2800" i="0" spc="175" dirty="0">
                <a:solidFill>
                  <a:srgbClr val="85A911"/>
                </a:solidFill>
                <a:latin typeface="Times New Roman"/>
                <a:cs typeface="Times New Roman"/>
              </a:rPr>
              <a:t> </a:t>
            </a:r>
            <a:r>
              <a:rPr sz="2800" i="0" spc="30" dirty="0">
                <a:solidFill>
                  <a:srgbClr val="85A911"/>
                </a:solidFill>
                <a:latin typeface="Times New Roman"/>
                <a:cs typeface="Times New Roman"/>
              </a:rPr>
              <a:t>Solar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980728"/>
            <a:ext cx="9144000" cy="792480"/>
          </a:xfrm>
          <a:custGeom>
            <a:avLst/>
            <a:gdLst/>
            <a:ahLst/>
            <a:cxnLst/>
            <a:rect l="l" t="t" r="r" b="b"/>
            <a:pathLst>
              <a:path w="9144000" h="792480">
                <a:moveTo>
                  <a:pt x="9011982" y="0"/>
                </a:moveTo>
                <a:lnTo>
                  <a:pt x="132017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7"/>
                </a:lnTo>
                <a:lnTo>
                  <a:pt x="0" y="660071"/>
                </a:lnTo>
                <a:lnTo>
                  <a:pt x="6730" y="701798"/>
                </a:lnTo>
                <a:lnTo>
                  <a:pt x="25471" y="738038"/>
                </a:lnTo>
                <a:lnTo>
                  <a:pt x="54049" y="766616"/>
                </a:lnTo>
                <a:lnTo>
                  <a:pt x="90289" y="785357"/>
                </a:lnTo>
                <a:lnTo>
                  <a:pt x="132017" y="792087"/>
                </a:lnTo>
                <a:lnTo>
                  <a:pt x="9011982" y="792087"/>
                </a:lnTo>
                <a:lnTo>
                  <a:pt x="9053709" y="785357"/>
                </a:lnTo>
                <a:lnTo>
                  <a:pt x="9089949" y="766616"/>
                </a:lnTo>
                <a:lnTo>
                  <a:pt x="9118527" y="738038"/>
                </a:lnTo>
                <a:lnTo>
                  <a:pt x="9137268" y="701798"/>
                </a:lnTo>
                <a:lnTo>
                  <a:pt x="9143998" y="660071"/>
                </a:lnTo>
                <a:lnTo>
                  <a:pt x="9143998" y="132017"/>
                </a:lnTo>
                <a:lnTo>
                  <a:pt x="9137268" y="90289"/>
                </a:lnTo>
                <a:lnTo>
                  <a:pt x="9118527" y="54049"/>
                </a:lnTo>
                <a:lnTo>
                  <a:pt x="9089949" y="25471"/>
                </a:lnTo>
                <a:lnTo>
                  <a:pt x="9053709" y="6730"/>
                </a:lnTo>
                <a:lnTo>
                  <a:pt x="9011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362200" y="1295400"/>
            <a:ext cx="438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Солнечная энергетика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740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299" y="3830444"/>
            <a:ext cx="2852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Плановая</a:t>
            </a:r>
            <a:r>
              <a:rPr sz="2400" b="1" spc="-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4C93"/>
                </a:solidFill>
                <a:latin typeface="Times New Roman"/>
                <a:cs typeface="Times New Roman"/>
              </a:rPr>
              <a:t>мощность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9112" y="3830444"/>
            <a:ext cx="112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1A4"/>
                </a:solidFill>
                <a:latin typeface="Times New Roman"/>
                <a:cs typeface="Times New Roman"/>
              </a:rPr>
              <a:t>1,6</a:t>
            </a:r>
            <a:r>
              <a:rPr sz="2400" b="1" spc="-80" dirty="0">
                <a:solidFill>
                  <a:srgbClr val="0061A4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МВт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299" y="4528944"/>
            <a:ext cx="7687945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7395" algn="l"/>
              </a:tabLst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Плановое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время </a:t>
            </a:r>
            <a:r>
              <a:rPr sz="24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ввода</a:t>
            </a:r>
            <a:r>
              <a:rPr sz="2400" b="1" spc="5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в</a:t>
            </a:r>
            <a:r>
              <a:rPr sz="2400" b="1" spc="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эксплуатацию	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31.12.201</a:t>
            </a:r>
            <a:r>
              <a:rPr sz="2400" b="1" dirty="0">
                <a:solidFill>
                  <a:srgbClr val="0061A4"/>
                </a:solidFill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Квоты </a:t>
            </a:r>
            <a:r>
              <a:rPr sz="2400" b="1" dirty="0">
                <a:solidFill>
                  <a:srgbClr val="004C93"/>
                </a:solidFill>
                <a:latin typeface="Times New Roman"/>
                <a:cs typeface="Times New Roman"/>
              </a:rPr>
              <a:t>на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генерацию </a:t>
            </a:r>
            <a:r>
              <a:rPr sz="24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альтернативной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энергии</a:t>
            </a:r>
            <a:r>
              <a:rPr sz="2400" b="1" spc="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имеются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7344" y="1988840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5166934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7"/>
                </a:lnTo>
                <a:lnTo>
                  <a:pt x="0" y="660071"/>
                </a:lnTo>
                <a:lnTo>
                  <a:pt x="6730" y="701798"/>
                </a:lnTo>
                <a:lnTo>
                  <a:pt x="25471" y="738038"/>
                </a:lnTo>
                <a:lnTo>
                  <a:pt x="54049" y="766616"/>
                </a:lnTo>
                <a:lnTo>
                  <a:pt x="90289" y="785357"/>
                </a:lnTo>
                <a:lnTo>
                  <a:pt x="132016" y="792087"/>
                </a:lnTo>
                <a:lnTo>
                  <a:pt x="5166934" y="792087"/>
                </a:lnTo>
                <a:lnTo>
                  <a:pt x="5208661" y="785357"/>
                </a:lnTo>
                <a:lnTo>
                  <a:pt x="5244901" y="766616"/>
                </a:lnTo>
                <a:lnTo>
                  <a:pt x="5273479" y="738038"/>
                </a:lnTo>
                <a:lnTo>
                  <a:pt x="5292220" y="701798"/>
                </a:lnTo>
                <a:lnTo>
                  <a:pt x="5298950" y="660071"/>
                </a:lnTo>
                <a:lnTo>
                  <a:pt x="5298950" y="132017"/>
                </a:lnTo>
                <a:lnTo>
                  <a:pt x="5292220" y="90289"/>
                </a:lnTo>
                <a:lnTo>
                  <a:pt x="5273479" y="54049"/>
                </a:lnTo>
                <a:lnTo>
                  <a:pt x="5244901" y="25471"/>
                </a:lnTo>
                <a:lnTo>
                  <a:pt x="5208661" y="6730"/>
                </a:lnTo>
                <a:lnTo>
                  <a:pt x="5166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7344" y="1988840"/>
            <a:ext cx="5299075" cy="792480"/>
          </a:xfrm>
          <a:custGeom>
            <a:avLst/>
            <a:gdLst/>
            <a:ahLst/>
            <a:cxnLst/>
            <a:rect l="l" t="t" r="r" b="b"/>
            <a:pathLst>
              <a:path w="5299075" h="792480">
                <a:moveTo>
                  <a:pt x="0" y="132017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5166933" y="0"/>
                </a:lnTo>
                <a:lnTo>
                  <a:pt x="5208661" y="6730"/>
                </a:lnTo>
                <a:lnTo>
                  <a:pt x="5244901" y="25471"/>
                </a:lnTo>
                <a:lnTo>
                  <a:pt x="5273479" y="54049"/>
                </a:lnTo>
                <a:lnTo>
                  <a:pt x="5292220" y="90289"/>
                </a:lnTo>
                <a:lnTo>
                  <a:pt x="5298950" y="132017"/>
                </a:lnTo>
                <a:lnTo>
                  <a:pt x="5298950" y="660070"/>
                </a:lnTo>
                <a:lnTo>
                  <a:pt x="5292220" y="701798"/>
                </a:lnTo>
                <a:lnTo>
                  <a:pt x="5273479" y="738038"/>
                </a:lnTo>
                <a:lnTo>
                  <a:pt x="5244901" y="766616"/>
                </a:lnTo>
                <a:lnTo>
                  <a:pt x="5208661" y="785357"/>
                </a:lnTo>
                <a:lnTo>
                  <a:pt x="5166933" y="792087"/>
                </a:lnTo>
                <a:lnTo>
                  <a:pt x="132016" y="792087"/>
                </a:lnTo>
                <a:lnTo>
                  <a:pt x="90289" y="785357"/>
                </a:lnTo>
                <a:lnTo>
                  <a:pt x="54049" y="766616"/>
                </a:lnTo>
                <a:lnTo>
                  <a:pt x="25471" y="738038"/>
                </a:lnTo>
                <a:lnTo>
                  <a:pt x="6730" y="701798"/>
                </a:lnTo>
                <a:lnTo>
                  <a:pt x="0" y="660070"/>
                </a:lnTo>
                <a:lnTo>
                  <a:pt x="0" y="132017"/>
                </a:lnTo>
                <a:close/>
              </a:path>
            </a:pathLst>
          </a:custGeom>
          <a:ln w="25399">
            <a:solidFill>
              <a:srgbClr val="C8D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87972" y="2133600"/>
            <a:ext cx="38042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0" spc="25" dirty="0">
                <a:solidFill>
                  <a:srgbClr val="85A911"/>
                </a:solidFill>
                <a:latin typeface="Times New Roman"/>
                <a:cs typeface="Times New Roman"/>
              </a:rPr>
              <a:t>Проект Mogilew–</a:t>
            </a:r>
            <a:r>
              <a:rPr sz="2800" i="0" spc="155" dirty="0">
                <a:solidFill>
                  <a:srgbClr val="85A911"/>
                </a:solidFill>
                <a:latin typeface="Times New Roman"/>
                <a:cs typeface="Times New Roman"/>
              </a:rPr>
              <a:t> </a:t>
            </a:r>
            <a:r>
              <a:rPr sz="2800" i="0" spc="30" dirty="0">
                <a:solidFill>
                  <a:srgbClr val="85A911"/>
                </a:solidFill>
                <a:latin typeface="Times New Roman"/>
                <a:cs typeface="Times New Roman"/>
              </a:rPr>
              <a:t>Solar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764705"/>
            <a:ext cx="9144000" cy="792480"/>
          </a:xfrm>
          <a:custGeom>
            <a:avLst/>
            <a:gdLst/>
            <a:ahLst/>
            <a:cxnLst/>
            <a:rect l="l" t="t" r="r" b="b"/>
            <a:pathLst>
              <a:path w="9144000" h="792480">
                <a:moveTo>
                  <a:pt x="9011982" y="0"/>
                </a:moveTo>
                <a:lnTo>
                  <a:pt x="132017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8"/>
                </a:lnTo>
                <a:lnTo>
                  <a:pt x="54049" y="766615"/>
                </a:lnTo>
                <a:lnTo>
                  <a:pt x="90289" y="785357"/>
                </a:lnTo>
                <a:lnTo>
                  <a:pt x="132017" y="792087"/>
                </a:lnTo>
                <a:lnTo>
                  <a:pt x="9011982" y="792087"/>
                </a:lnTo>
                <a:lnTo>
                  <a:pt x="9053709" y="785357"/>
                </a:lnTo>
                <a:lnTo>
                  <a:pt x="9089949" y="766615"/>
                </a:lnTo>
                <a:lnTo>
                  <a:pt x="9118527" y="738038"/>
                </a:lnTo>
                <a:lnTo>
                  <a:pt x="9137268" y="701797"/>
                </a:lnTo>
                <a:lnTo>
                  <a:pt x="9143998" y="660069"/>
                </a:lnTo>
                <a:lnTo>
                  <a:pt x="9143998" y="132016"/>
                </a:lnTo>
                <a:lnTo>
                  <a:pt x="9137268" y="90289"/>
                </a:lnTo>
                <a:lnTo>
                  <a:pt x="9118527" y="54049"/>
                </a:lnTo>
                <a:lnTo>
                  <a:pt x="9089949" y="25471"/>
                </a:lnTo>
                <a:lnTo>
                  <a:pt x="9053709" y="6730"/>
                </a:lnTo>
                <a:lnTo>
                  <a:pt x="9011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2362200" y="1066800"/>
            <a:ext cx="438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Солнечная энергетика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9026" y="1247655"/>
            <a:ext cx="6123910" cy="416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3587" y="1580700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76555" y="0"/>
                </a:lnTo>
                <a:lnTo>
                  <a:pt x="76555" y="76555"/>
                </a:lnTo>
                <a:lnTo>
                  <a:pt x="0" y="7655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8074" y="1527970"/>
            <a:ext cx="136753" cy="86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7960" y="1512323"/>
            <a:ext cx="116078" cy="104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1369" y="1512323"/>
            <a:ext cx="116078" cy="104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4150" y="1512323"/>
            <a:ext cx="116078" cy="104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490" y="1422356"/>
            <a:ext cx="150723" cy="1848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8853" y="1417327"/>
            <a:ext cx="154077" cy="190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1146" y="1413416"/>
            <a:ext cx="127001" cy="808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8074" y="1410063"/>
            <a:ext cx="130606" cy="842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73932" y="1367238"/>
            <a:ext cx="267335" cy="290195"/>
          </a:xfrm>
          <a:custGeom>
            <a:avLst/>
            <a:gdLst/>
            <a:ahLst/>
            <a:cxnLst/>
            <a:rect l="l" t="t" r="r" b="b"/>
            <a:pathLst>
              <a:path w="267334" h="290194">
                <a:moveTo>
                  <a:pt x="0" y="0"/>
                </a:moveTo>
                <a:lnTo>
                  <a:pt x="73761" y="0"/>
                </a:lnTo>
                <a:lnTo>
                  <a:pt x="73761" y="182221"/>
                </a:lnTo>
                <a:lnTo>
                  <a:pt x="191668" y="0"/>
                </a:lnTo>
                <a:lnTo>
                  <a:pt x="267106" y="0"/>
                </a:lnTo>
                <a:lnTo>
                  <a:pt x="267106" y="290017"/>
                </a:lnTo>
                <a:lnTo>
                  <a:pt x="193344" y="290017"/>
                </a:lnTo>
                <a:lnTo>
                  <a:pt x="193344" y="105211"/>
                </a:lnTo>
                <a:lnTo>
                  <a:pt x="73761" y="290017"/>
                </a:lnTo>
                <a:lnTo>
                  <a:pt x="0" y="2900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5296" y="1367238"/>
            <a:ext cx="264160" cy="290195"/>
          </a:xfrm>
          <a:custGeom>
            <a:avLst/>
            <a:gdLst/>
            <a:ahLst/>
            <a:cxnLst/>
            <a:rect l="l" t="t" r="r" b="b"/>
            <a:pathLst>
              <a:path w="264159" h="290194">
                <a:moveTo>
                  <a:pt x="0" y="0"/>
                </a:moveTo>
                <a:lnTo>
                  <a:pt x="76555" y="0"/>
                </a:lnTo>
                <a:lnTo>
                  <a:pt x="76555" y="106171"/>
                </a:lnTo>
                <a:lnTo>
                  <a:pt x="187197" y="106171"/>
                </a:lnTo>
                <a:lnTo>
                  <a:pt x="187197" y="0"/>
                </a:lnTo>
                <a:lnTo>
                  <a:pt x="263753" y="0"/>
                </a:lnTo>
                <a:lnTo>
                  <a:pt x="263753" y="290017"/>
                </a:lnTo>
                <a:lnTo>
                  <a:pt x="187197" y="290017"/>
                </a:lnTo>
                <a:lnTo>
                  <a:pt x="187197" y="168198"/>
                </a:lnTo>
                <a:lnTo>
                  <a:pt x="76555" y="168198"/>
                </a:lnTo>
                <a:lnTo>
                  <a:pt x="76555" y="290017"/>
                </a:lnTo>
                <a:lnTo>
                  <a:pt x="0" y="2900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4104" y="1367238"/>
            <a:ext cx="334645" cy="290195"/>
          </a:xfrm>
          <a:custGeom>
            <a:avLst/>
            <a:gdLst/>
            <a:ahLst/>
            <a:cxnLst/>
            <a:rect l="l" t="t" r="r" b="b"/>
            <a:pathLst>
              <a:path w="334645" h="290194">
                <a:moveTo>
                  <a:pt x="0" y="0"/>
                </a:moveTo>
                <a:lnTo>
                  <a:pt x="95537" y="0"/>
                </a:lnTo>
                <a:lnTo>
                  <a:pt x="166801" y="202076"/>
                </a:lnTo>
                <a:lnTo>
                  <a:pt x="239297" y="0"/>
                </a:lnTo>
                <a:lnTo>
                  <a:pt x="334162" y="0"/>
                </a:lnTo>
                <a:lnTo>
                  <a:pt x="334162" y="290017"/>
                </a:lnTo>
                <a:lnTo>
                  <a:pt x="268782" y="290017"/>
                </a:lnTo>
                <a:lnTo>
                  <a:pt x="268782" y="99125"/>
                </a:lnTo>
                <a:lnTo>
                  <a:pt x="198513" y="290017"/>
                </a:lnTo>
                <a:lnTo>
                  <a:pt x="132697" y="290017"/>
                </a:lnTo>
                <a:lnTo>
                  <a:pt x="65379" y="99125"/>
                </a:lnTo>
                <a:lnTo>
                  <a:pt x="65379" y="290017"/>
                </a:lnTo>
                <a:lnTo>
                  <a:pt x="0" y="29001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6114" y="1367238"/>
            <a:ext cx="267335" cy="290195"/>
          </a:xfrm>
          <a:custGeom>
            <a:avLst/>
            <a:gdLst/>
            <a:ahLst/>
            <a:cxnLst/>
            <a:rect l="l" t="t" r="r" b="b"/>
            <a:pathLst>
              <a:path w="267335" h="290194">
                <a:moveTo>
                  <a:pt x="0" y="0"/>
                </a:moveTo>
                <a:lnTo>
                  <a:pt x="73760" y="0"/>
                </a:lnTo>
                <a:lnTo>
                  <a:pt x="73760" y="182221"/>
                </a:lnTo>
                <a:lnTo>
                  <a:pt x="191667" y="0"/>
                </a:lnTo>
                <a:lnTo>
                  <a:pt x="267105" y="0"/>
                </a:lnTo>
                <a:lnTo>
                  <a:pt x="267105" y="290017"/>
                </a:lnTo>
                <a:lnTo>
                  <a:pt x="193344" y="290017"/>
                </a:lnTo>
                <a:lnTo>
                  <a:pt x="193344" y="105211"/>
                </a:lnTo>
                <a:lnTo>
                  <a:pt x="73760" y="290017"/>
                </a:lnTo>
                <a:lnTo>
                  <a:pt x="0" y="2900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7479" y="1367238"/>
            <a:ext cx="264160" cy="290195"/>
          </a:xfrm>
          <a:custGeom>
            <a:avLst/>
            <a:gdLst/>
            <a:ahLst/>
            <a:cxnLst/>
            <a:rect l="l" t="t" r="r" b="b"/>
            <a:pathLst>
              <a:path w="264160" h="290194">
                <a:moveTo>
                  <a:pt x="0" y="0"/>
                </a:moveTo>
                <a:lnTo>
                  <a:pt x="76555" y="0"/>
                </a:lnTo>
                <a:lnTo>
                  <a:pt x="76555" y="106171"/>
                </a:lnTo>
                <a:lnTo>
                  <a:pt x="187198" y="106171"/>
                </a:lnTo>
                <a:lnTo>
                  <a:pt x="187198" y="0"/>
                </a:lnTo>
                <a:lnTo>
                  <a:pt x="263753" y="0"/>
                </a:lnTo>
                <a:lnTo>
                  <a:pt x="263753" y="290017"/>
                </a:lnTo>
                <a:lnTo>
                  <a:pt x="187198" y="290017"/>
                </a:lnTo>
                <a:lnTo>
                  <a:pt x="187198" y="168198"/>
                </a:lnTo>
                <a:lnTo>
                  <a:pt x="76555" y="168198"/>
                </a:lnTo>
                <a:lnTo>
                  <a:pt x="76555" y="290017"/>
                </a:lnTo>
                <a:lnTo>
                  <a:pt x="0" y="2900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7870" y="1367238"/>
            <a:ext cx="281305" cy="290195"/>
          </a:xfrm>
          <a:custGeom>
            <a:avLst/>
            <a:gdLst/>
            <a:ahLst/>
            <a:cxnLst/>
            <a:rect l="l" t="t" r="r" b="b"/>
            <a:pathLst>
              <a:path w="281304" h="290194">
                <a:moveTo>
                  <a:pt x="0" y="0"/>
                </a:moveTo>
                <a:lnTo>
                  <a:pt x="168023" y="0"/>
                </a:lnTo>
                <a:lnTo>
                  <a:pt x="192215" y="1178"/>
                </a:lnTo>
                <a:lnTo>
                  <a:pt x="230871" y="10608"/>
                </a:lnTo>
                <a:lnTo>
                  <a:pt x="264596" y="42503"/>
                </a:lnTo>
                <a:lnTo>
                  <a:pt x="271016" y="75717"/>
                </a:lnTo>
                <a:lnTo>
                  <a:pt x="270138" y="87487"/>
                </a:lnTo>
                <a:lnTo>
                  <a:pt x="249485" y="126349"/>
                </a:lnTo>
                <a:lnTo>
                  <a:pt x="221625" y="142135"/>
                </a:lnTo>
                <a:lnTo>
                  <a:pt x="235670" y="146621"/>
                </a:lnTo>
                <a:lnTo>
                  <a:pt x="266350" y="169696"/>
                </a:lnTo>
                <a:lnTo>
                  <a:pt x="281075" y="213898"/>
                </a:lnTo>
                <a:lnTo>
                  <a:pt x="279521" y="230018"/>
                </a:lnTo>
                <a:lnTo>
                  <a:pt x="256217" y="268870"/>
                </a:lnTo>
                <a:lnTo>
                  <a:pt x="205562" y="288695"/>
                </a:lnTo>
                <a:lnTo>
                  <a:pt x="182735" y="290017"/>
                </a:lnTo>
                <a:lnTo>
                  <a:pt x="0" y="2900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3382" y="1367238"/>
            <a:ext cx="267335" cy="290195"/>
          </a:xfrm>
          <a:custGeom>
            <a:avLst/>
            <a:gdLst/>
            <a:ahLst/>
            <a:cxnLst/>
            <a:rect l="l" t="t" r="r" b="b"/>
            <a:pathLst>
              <a:path w="267335" h="290194">
                <a:moveTo>
                  <a:pt x="0" y="0"/>
                </a:moveTo>
                <a:lnTo>
                  <a:pt x="73761" y="0"/>
                </a:lnTo>
                <a:lnTo>
                  <a:pt x="73761" y="182221"/>
                </a:lnTo>
                <a:lnTo>
                  <a:pt x="191668" y="0"/>
                </a:lnTo>
                <a:lnTo>
                  <a:pt x="267106" y="0"/>
                </a:lnTo>
                <a:lnTo>
                  <a:pt x="267106" y="290017"/>
                </a:lnTo>
                <a:lnTo>
                  <a:pt x="193344" y="290017"/>
                </a:lnTo>
                <a:lnTo>
                  <a:pt x="193344" y="105211"/>
                </a:lnTo>
                <a:lnTo>
                  <a:pt x="73761" y="290017"/>
                </a:lnTo>
                <a:lnTo>
                  <a:pt x="0" y="2900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13191" y="1367238"/>
            <a:ext cx="257810" cy="290195"/>
          </a:xfrm>
          <a:custGeom>
            <a:avLst/>
            <a:gdLst/>
            <a:ahLst/>
            <a:cxnLst/>
            <a:rect l="l" t="t" r="r" b="b"/>
            <a:pathLst>
              <a:path w="257810" h="290194">
                <a:moveTo>
                  <a:pt x="0" y="0"/>
                </a:moveTo>
                <a:lnTo>
                  <a:pt x="257606" y="0"/>
                </a:lnTo>
                <a:lnTo>
                  <a:pt x="257606" y="290017"/>
                </a:lnTo>
                <a:lnTo>
                  <a:pt x="181051" y="290017"/>
                </a:lnTo>
                <a:lnTo>
                  <a:pt x="181051" y="62026"/>
                </a:lnTo>
                <a:lnTo>
                  <a:pt x="76555" y="62026"/>
                </a:lnTo>
                <a:lnTo>
                  <a:pt x="76555" y="290017"/>
                </a:lnTo>
                <a:lnTo>
                  <a:pt x="0" y="2900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97335" y="1361092"/>
            <a:ext cx="270510" cy="303530"/>
          </a:xfrm>
          <a:custGeom>
            <a:avLst/>
            <a:gdLst/>
            <a:ahLst/>
            <a:cxnLst/>
            <a:rect l="l" t="t" r="r" b="b"/>
            <a:pathLst>
              <a:path w="270509" h="303530">
                <a:moveTo>
                  <a:pt x="132775" y="0"/>
                </a:moveTo>
                <a:lnTo>
                  <a:pt x="190573" y="10691"/>
                </a:lnTo>
                <a:lnTo>
                  <a:pt x="234744" y="42765"/>
                </a:lnTo>
                <a:lnTo>
                  <a:pt x="262351" y="96903"/>
                </a:lnTo>
                <a:lnTo>
                  <a:pt x="270459" y="173786"/>
                </a:lnTo>
                <a:lnTo>
                  <a:pt x="78790" y="173786"/>
                </a:lnTo>
                <a:lnTo>
                  <a:pt x="80251" y="189904"/>
                </a:lnTo>
                <a:lnTo>
                  <a:pt x="97279" y="226894"/>
                </a:lnTo>
                <a:lnTo>
                  <a:pt x="141324" y="245871"/>
                </a:lnTo>
                <a:lnTo>
                  <a:pt x="149939" y="245260"/>
                </a:lnTo>
                <a:lnTo>
                  <a:pt x="182244" y="223294"/>
                </a:lnTo>
                <a:lnTo>
                  <a:pt x="189991" y="204520"/>
                </a:lnTo>
                <a:lnTo>
                  <a:pt x="266547" y="217373"/>
                </a:lnTo>
                <a:lnTo>
                  <a:pt x="247553" y="254422"/>
                </a:lnTo>
                <a:lnTo>
                  <a:pt x="220032" y="281434"/>
                </a:lnTo>
                <a:lnTo>
                  <a:pt x="184256" y="297929"/>
                </a:lnTo>
                <a:lnTo>
                  <a:pt x="140503" y="303428"/>
                </a:lnTo>
                <a:lnTo>
                  <a:pt x="105174" y="300335"/>
                </a:lnTo>
                <a:lnTo>
                  <a:pt x="49246" y="275596"/>
                </a:lnTo>
                <a:lnTo>
                  <a:pt x="16114" y="232833"/>
                </a:lnTo>
                <a:lnTo>
                  <a:pt x="1790" y="182807"/>
                </a:lnTo>
                <a:lnTo>
                  <a:pt x="0" y="153897"/>
                </a:lnTo>
                <a:lnTo>
                  <a:pt x="2351" y="119771"/>
                </a:lnTo>
                <a:lnTo>
                  <a:pt x="21163" y="63255"/>
                </a:lnTo>
                <a:lnTo>
                  <a:pt x="57679" y="22987"/>
                </a:lnTo>
                <a:lnTo>
                  <a:pt x="105255" y="2554"/>
                </a:lnTo>
                <a:lnTo>
                  <a:pt x="132775" y="0"/>
                </a:lnTo>
                <a:close/>
              </a:path>
            </a:pathLst>
          </a:custGeom>
          <a:ln w="12699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7754" y="1361092"/>
            <a:ext cx="271780" cy="303530"/>
          </a:xfrm>
          <a:custGeom>
            <a:avLst/>
            <a:gdLst/>
            <a:ahLst/>
            <a:cxnLst/>
            <a:rect l="l" t="t" r="r" b="b"/>
            <a:pathLst>
              <a:path w="271779" h="303530">
                <a:moveTo>
                  <a:pt x="133370" y="0"/>
                </a:moveTo>
                <a:lnTo>
                  <a:pt x="178133" y="3034"/>
                </a:lnTo>
                <a:lnTo>
                  <a:pt x="221420" y="18613"/>
                </a:lnTo>
                <a:lnTo>
                  <a:pt x="249615" y="54245"/>
                </a:lnTo>
                <a:lnTo>
                  <a:pt x="255371" y="111541"/>
                </a:lnTo>
                <a:lnTo>
                  <a:pt x="254253" y="200984"/>
                </a:lnTo>
                <a:lnTo>
                  <a:pt x="254482" y="218822"/>
                </a:lnTo>
                <a:lnTo>
                  <a:pt x="257907" y="257301"/>
                </a:lnTo>
                <a:lnTo>
                  <a:pt x="271576" y="296164"/>
                </a:lnTo>
                <a:lnTo>
                  <a:pt x="195579" y="296164"/>
                </a:lnTo>
                <a:lnTo>
                  <a:pt x="193583" y="291129"/>
                </a:lnTo>
                <a:lnTo>
                  <a:pt x="191136" y="283666"/>
                </a:lnTo>
                <a:lnTo>
                  <a:pt x="188236" y="273777"/>
                </a:lnTo>
                <a:lnTo>
                  <a:pt x="186968" y="269277"/>
                </a:lnTo>
                <a:lnTo>
                  <a:pt x="186060" y="266308"/>
                </a:lnTo>
                <a:lnTo>
                  <a:pt x="185512" y="264871"/>
                </a:lnTo>
                <a:lnTo>
                  <a:pt x="175550" y="273908"/>
                </a:lnTo>
                <a:lnTo>
                  <a:pt x="165249" y="281740"/>
                </a:lnTo>
                <a:lnTo>
                  <a:pt x="120571" y="301018"/>
                </a:lnTo>
                <a:lnTo>
                  <a:pt x="96018" y="303428"/>
                </a:lnTo>
                <a:lnTo>
                  <a:pt x="74895" y="301911"/>
                </a:lnTo>
                <a:lnTo>
                  <a:pt x="25704" y="279151"/>
                </a:lnTo>
                <a:lnTo>
                  <a:pt x="1606" y="235523"/>
                </a:lnTo>
                <a:lnTo>
                  <a:pt x="0" y="217775"/>
                </a:lnTo>
                <a:lnTo>
                  <a:pt x="732" y="205835"/>
                </a:lnTo>
                <a:lnTo>
                  <a:pt x="18170" y="164947"/>
                </a:lnTo>
                <a:lnTo>
                  <a:pt x="56305" y="139583"/>
                </a:lnTo>
                <a:lnTo>
                  <a:pt x="105509" y="126672"/>
                </a:lnTo>
                <a:lnTo>
                  <a:pt x="130300" y="121711"/>
                </a:lnTo>
                <a:lnTo>
                  <a:pt x="150968" y="116920"/>
                </a:lnTo>
                <a:lnTo>
                  <a:pt x="167512" y="112299"/>
                </a:lnTo>
                <a:lnTo>
                  <a:pt x="179933" y="107848"/>
                </a:lnTo>
                <a:lnTo>
                  <a:pt x="179933" y="100112"/>
                </a:lnTo>
                <a:lnTo>
                  <a:pt x="162310" y="64034"/>
                </a:lnTo>
                <a:lnTo>
                  <a:pt x="127703" y="58673"/>
                </a:lnTo>
                <a:lnTo>
                  <a:pt x="118012" y="59185"/>
                </a:lnTo>
                <a:lnTo>
                  <a:pt x="80941" y="86066"/>
                </a:lnTo>
                <a:lnTo>
                  <a:pt x="77114" y="95555"/>
                </a:lnTo>
                <a:lnTo>
                  <a:pt x="7823" y="83261"/>
                </a:lnTo>
                <a:lnTo>
                  <a:pt x="23789" y="46316"/>
                </a:lnTo>
                <a:lnTo>
                  <a:pt x="64287" y="11475"/>
                </a:lnTo>
                <a:lnTo>
                  <a:pt x="106864" y="1275"/>
                </a:lnTo>
                <a:lnTo>
                  <a:pt x="133370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1163" y="1361092"/>
            <a:ext cx="271780" cy="303530"/>
          </a:xfrm>
          <a:custGeom>
            <a:avLst/>
            <a:gdLst/>
            <a:ahLst/>
            <a:cxnLst/>
            <a:rect l="l" t="t" r="r" b="b"/>
            <a:pathLst>
              <a:path w="271779" h="303530">
                <a:moveTo>
                  <a:pt x="133370" y="0"/>
                </a:moveTo>
                <a:lnTo>
                  <a:pt x="178133" y="3034"/>
                </a:lnTo>
                <a:lnTo>
                  <a:pt x="221420" y="18613"/>
                </a:lnTo>
                <a:lnTo>
                  <a:pt x="249615" y="54245"/>
                </a:lnTo>
                <a:lnTo>
                  <a:pt x="255371" y="111541"/>
                </a:lnTo>
                <a:lnTo>
                  <a:pt x="254253" y="200984"/>
                </a:lnTo>
                <a:lnTo>
                  <a:pt x="254482" y="218822"/>
                </a:lnTo>
                <a:lnTo>
                  <a:pt x="257909" y="257301"/>
                </a:lnTo>
                <a:lnTo>
                  <a:pt x="271576" y="296164"/>
                </a:lnTo>
                <a:lnTo>
                  <a:pt x="195579" y="296164"/>
                </a:lnTo>
                <a:lnTo>
                  <a:pt x="193583" y="291129"/>
                </a:lnTo>
                <a:lnTo>
                  <a:pt x="191136" y="283666"/>
                </a:lnTo>
                <a:lnTo>
                  <a:pt x="188238" y="273777"/>
                </a:lnTo>
                <a:lnTo>
                  <a:pt x="186968" y="269277"/>
                </a:lnTo>
                <a:lnTo>
                  <a:pt x="186060" y="266308"/>
                </a:lnTo>
                <a:lnTo>
                  <a:pt x="185512" y="264871"/>
                </a:lnTo>
                <a:lnTo>
                  <a:pt x="175550" y="273908"/>
                </a:lnTo>
                <a:lnTo>
                  <a:pt x="165249" y="281740"/>
                </a:lnTo>
                <a:lnTo>
                  <a:pt x="120571" y="301018"/>
                </a:lnTo>
                <a:lnTo>
                  <a:pt x="96018" y="303428"/>
                </a:lnTo>
                <a:lnTo>
                  <a:pt x="74895" y="301911"/>
                </a:lnTo>
                <a:lnTo>
                  <a:pt x="25704" y="279151"/>
                </a:lnTo>
                <a:lnTo>
                  <a:pt x="1606" y="235523"/>
                </a:lnTo>
                <a:lnTo>
                  <a:pt x="0" y="217775"/>
                </a:lnTo>
                <a:lnTo>
                  <a:pt x="732" y="205835"/>
                </a:lnTo>
                <a:lnTo>
                  <a:pt x="18170" y="164947"/>
                </a:lnTo>
                <a:lnTo>
                  <a:pt x="56305" y="139583"/>
                </a:lnTo>
                <a:lnTo>
                  <a:pt x="105509" y="126672"/>
                </a:lnTo>
                <a:lnTo>
                  <a:pt x="130300" y="121711"/>
                </a:lnTo>
                <a:lnTo>
                  <a:pt x="150968" y="116920"/>
                </a:lnTo>
                <a:lnTo>
                  <a:pt x="167512" y="112299"/>
                </a:lnTo>
                <a:lnTo>
                  <a:pt x="179933" y="107848"/>
                </a:lnTo>
                <a:lnTo>
                  <a:pt x="179933" y="100112"/>
                </a:lnTo>
                <a:lnTo>
                  <a:pt x="162310" y="64034"/>
                </a:lnTo>
                <a:lnTo>
                  <a:pt x="127703" y="58673"/>
                </a:lnTo>
                <a:lnTo>
                  <a:pt x="118012" y="59185"/>
                </a:lnTo>
                <a:lnTo>
                  <a:pt x="80941" y="86066"/>
                </a:lnTo>
                <a:lnTo>
                  <a:pt x="77114" y="95555"/>
                </a:lnTo>
                <a:lnTo>
                  <a:pt x="7823" y="83261"/>
                </a:lnTo>
                <a:lnTo>
                  <a:pt x="23789" y="46316"/>
                </a:lnTo>
                <a:lnTo>
                  <a:pt x="64287" y="11475"/>
                </a:lnTo>
                <a:lnTo>
                  <a:pt x="106864" y="1275"/>
                </a:lnTo>
                <a:lnTo>
                  <a:pt x="133370" y="0"/>
                </a:lnTo>
                <a:close/>
              </a:path>
            </a:pathLst>
          </a:custGeom>
          <a:ln w="12699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7356" y="1361092"/>
            <a:ext cx="249554" cy="303530"/>
          </a:xfrm>
          <a:custGeom>
            <a:avLst/>
            <a:gdLst/>
            <a:ahLst/>
            <a:cxnLst/>
            <a:rect l="l" t="t" r="r" b="b"/>
            <a:pathLst>
              <a:path w="249554" h="303530">
                <a:moveTo>
                  <a:pt x="127057" y="0"/>
                </a:moveTo>
                <a:lnTo>
                  <a:pt x="173506" y="6021"/>
                </a:lnTo>
                <a:lnTo>
                  <a:pt x="208166" y="24085"/>
                </a:lnTo>
                <a:lnTo>
                  <a:pt x="235133" y="67140"/>
                </a:lnTo>
                <a:lnTo>
                  <a:pt x="236931" y="84570"/>
                </a:lnTo>
                <a:lnTo>
                  <a:pt x="236155" y="95442"/>
                </a:lnTo>
                <a:lnTo>
                  <a:pt x="217412" y="129537"/>
                </a:lnTo>
                <a:lnTo>
                  <a:pt x="185364" y="149985"/>
                </a:lnTo>
                <a:lnTo>
                  <a:pt x="200388" y="154918"/>
                </a:lnTo>
                <a:lnTo>
                  <a:pt x="233329" y="176471"/>
                </a:lnTo>
                <a:lnTo>
                  <a:pt x="249224" y="220699"/>
                </a:lnTo>
                <a:lnTo>
                  <a:pt x="247250" y="237040"/>
                </a:lnTo>
                <a:lnTo>
                  <a:pt x="217631" y="278994"/>
                </a:lnTo>
                <a:lnTo>
                  <a:pt x="179090" y="297319"/>
                </a:lnTo>
                <a:lnTo>
                  <a:pt x="126655" y="303428"/>
                </a:lnTo>
                <a:lnTo>
                  <a:pt x="79927" y="298364"/>
                </a:lnTo>
                <a:lnTo>
                  <a:pt x="43241" y="283171"/>
                </a:lnTo>
                <a:lnTo>
                  <a:pt x="16599" y="257851"/>
                </a:lnTo>
                <a:lnTo>
                  <a:pt x="0" y="222402"/>
                </a:lnTo>
                <a:lnTo>
                  <a:pt x="69850" y="209549"/>
                </a:lnTo>
                <a:lnTo>
                  <a:pt x="79686" y="228130"/>
                </a:lnTo>
                <a:lnTo>
                  <a:pt x="92285" y="241401"/>
                </a:lnTo>
                <a:lnTo>
                  <a:pt x="107644" y="249364"/>
                </a:lnTo>
                <a:lnTo>
                  <a:pt x="125765" y="252018"/>
                </a:lnTo>
                <a:lnTo>
                  <a:pt x="136002" y="251310"/>
                </a:lnTo>
                <a:lnTo>
                  <a:pt x="169988" y="228351"/>
                </a:lnTo>
                <a:lnTo>
                  <a:pt x="173228" y="214037"/>
                </a:lnTo>
                <a:lnTo>
                  <a:pt x="172382" y="206020"/>
                </a:lnTo>
                <a:lnTo>
                  <a:pt x="144094" y="180123"/>
                </a:lnTo>
                <a:lnTo>
                  <a:pt x="124315" y="177698"/>
                </a:lnTo>
                <a:lnTo>
                  <a:pt x="111201" y="177698"/>
                </a:lnTo>
                <a:lnTo>
                  <a:pt x="111201" y="127965"/>
                </a:lnTo>
                <a:lnTo>
                  <a:pt x="151944" y="119385"/>
                </a:lnTo>
                <a:lnTo>
                  <a:pt x="165404" y="98322"/>
                </a:lnTo>
                <a:lnTo>
                  <a:pt x="165404" y="89696"/>
                </a:lnTo>
                <a:lnTo>
                  <a:pt x="143021" y="55452"/>
                </a:lnTo>
                <a:lnTo>
                  <a:pt x="125616" y="52527"/>
                </a:lnTo>
                <a:lnTo>
                  <a:pt x="118190" y="52934"/>
                </a:lnTo>
                <a:lnTo>
                  <a:pt x="81598" y="78875"/>
                </a:lnTo>
                <a:lnTo>
                  <a:pt x="76555" y="89967"/>
                </a:lnTo>
                <a:lnTo>
                  <a:pt x="11734" y="75996"/>
                </a:lnTo>
                <a:lnTo>
                  <a:pt x="39031" y="29686"/>
                </a:lnTo>
                <a:lnTo>
                  <a:pt x="88139" y="4749"/>
                </a:lnTo>
                <a:lnTo>
                  <a:pt x="107035" y="1187"/>
                </a:lnTo>
                <a:lnTo>
                  <a:pt x="127057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46412" y="1361092"/>
            <a:ext cx="299085" cy="303530"/>
          </a:xfrm>
          <a:custGeom>
            <a:avLst/>
            <a:gdLst/>
            <a:ahLst/>
            <a:cxnLst/>
            <a:rect l="l" t="t" r="r" b="b"/>
            <a:pathLst>
              <a:path w="299085" h="303530">
                <a:moveTo>
                  <a:pt x="149209" y="0"/>
                </a:moveTo>
                <a:lnTo>
                  <a:pt x="209013" y="10694"/>
                </a:lnTo>
                <a:lnTo>
                  <a:pt x="256952" y="42778"/>
                </a:lnTo>
                <a:lnTo>
                  <a:pt x="288456" y="91196"/>
                </a:lnTo>
                <a:lnTo>
                  <a:pt x="298958" y="150893"/>
                </a:lnTo>
                <a:lnTo>
                  <a:pt x="296307" y="182422"/>
                </a:lnTo>
                <a:lnTo>
                  <a:pt x="275099" y="237025"/>
                </a:lnTo>
                <a:lnTo>
                  <a:pt x="233961" y="279055"/>
                </a:lnTo>
                <a:lnTo>
                  <a:pt x="180566" y="300720"/>
                </a:lnTo>
                <a:lnTo>
                  <a:pt x="149750" y="303428"/>
                </a:lnTo>
                <a:lnTo>
                  <a:pt x="130068" y="302300"/>
                </a:lnTo>
                <a:lnTo>
                  <a:pt x="92085" y="293279"/>
                </a:lnTo>
                <a:lnTo>
                  <a:pt x="56795" y="275313"/>
                </a:lnTo>
                <a:lnTo>
                  <a:pt x="29313" y="248866"/>
                </a:lnTo>
                <a:lnTo>
                  <a:pt x="10587" y="214117"/>
                </a:lnTo>
                <a:lnTo>
                  <a:pt x="1176" y="171676"/>
                </a:lnTo>
                <a:lnTo>
                  <a:pt x="0" y="147610"/>
                </a:lnTo>
                <a:lnTo>
                  <a:pt x="1176" y="128629"/>
                </a:lnTo>
                <a:lnTo>
                  <a:pt x="10587" y="91592"/>
                </a:lnTo>
                <a:lnTo>
                  <a:pt x="29211" y="56690"/>
                </a:lnTo>
                <a:lnTo>
                  <a:pt x="55874" y="29354"/>
                </a:lnTo>
                <a:lnTo>
                  <a:pt x="89903" y="10610"/>
                </a:lnTo>
                <a:lnTo>
                  <a:pt x="128434" y="1179"/>
                </a:lnTo>
                <a:lnTo>
                  <a:pt x="149209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8075" y="1361092"/>
            <a:ext cx="273685" cy="303530"/>
          </a:xfrm>
          <a:custGeom>
            <a:avLst/>
            <a:gdLst/>
            <a:ahLst/>
            <a:cxnLst/>
            <a:rect l="l" t="t" r="r" b="b"/>
            <a:pathLst>
              <a:path w="273685" h="303530">
                <a:moveTo>
                  <a:pt x="140398" y="0"/>
                </a:moveTo>
                <a:lnTo>
                  <a:pt x="187865" y="5694"/>
                </a:lnTo>
                <a:lnTo>
                  <a:pt x="224497" y="22779"/>
                </a:lnTo>
                <a:lnTo>
                  <a:pt x="251315" y="51525"/>
                </a:lnTo>
                <a:lnTo>
                  <a:pt x="269341" y="92202"/>
                </a:lnTo>
                <a:lnTo>
                  <a:pt x="193903" y="105613"/>
                </a:lnTo>
                <a:lnTo>
                  <a:pt x="191390" y="95061"/>
                </a:lnTo>
                <a:lnTo>
                  <a:pt x="187665" y="85898"/>
                </a:lnTo>
                <a:lnTo>
                  <a:pt x="151804" y="61062"/>
                </a:lnTo>
                <a:lnTo>
                  <a:pt x="141533" y="60350"/>
                </a:lnTo>
                <a:lnTo>
                  <a:pt x="127935" y="61589"/>
                </a:lnTo>
                <a:lnTo>
                  <a:pt x="88379" y="91759"/>
                </a:lnTo>
                <a:lnTo>
                  <a:pt x="78790" y="146493"/>
                </a:lnTo>
                <a:lnTo>
                  <a:pt x="79871" y="170440"/>
                </a:lnTo>
                <a:lnTo>
                  <a:pt x="96086" y="219512"/>
                </a:lnTo>
                <a:lnTo>
                  <a:pt x="128696" y="239509"/>
                </a:lnTo>
                <a:lnTo>
                  <a:pt x="142528" y="240842"/>
                </a:lnTo>
                <a:lnTo>
                  <a:pt x="152927" y="240064"/>
                </a:lnTo>
                <a:lnTo>
                  <a:pt x="190053" y="211438"/>
                </a:lnTo>
                <a:lnTo>
                  <a:pt x="197815" y="185521"/>
                </a:lnTo>
                <a:lnTo>
                  <a:pt x="273253" y="198373"/>
                </a:lnTo>
                <a:lnTo>
                  <a:pt x="256140" y="243991"/>
                </a:lnTo>
                <a:lnTo>
                  <a:pt x="228257" y="276889"/>
                </a:lnTo>
                <a:lnTo>
                  <a:pt x="189327" y="296793"/>
                </a:lnTo>
                <a:lnTo>
                  <a:pt x="139080" y="303428"/>
                </a:lnTo>
                <a:lnTo>
                  <a:pt x="108921" y="300916"/>
                </a:lnTo>
                <a:lnTo>
                  <a:pt x="58267" y="280824"/>
                </a:lnTo>
                <a:lnTo>
                  <a:pt x="21246" y="241219"/>
                </a:lnTo>
                <a:lnTo>
                  <a:pt x="2360" y="185590"/>
                </a:lnTo>
                <a:lnTo>
                  <a:pt x="0" y="151984"/>
                </a:lnTo>
                <a:lnTo>
                  <a:pt x="2368" y="118028"/>
                </a:lnTo>
                <a:lnTo>
                  <a:pt x="21314" y="62059"/>
                </a:lnTo>
                <a:lnTo>
                  <a:pt x="58509" y="22525"/>
                </a:lnTo>
                <a:lnTo>
                  <a:pt x="109762" y="2502"/>
                </a:lnTo>
                <a:lnTo>
                  <a:pt x="140398" y="0"/>
                </a:lnTo>
                <a:close/>
              </a:path>
            </a:pathLst>
          </a:custGeom>
          <a:ln w="12699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3945" y="1361092"/>
            <a:ext cx="271780" cy="303530"/>
          </a:xfrm>
          <a:custGeom>
            <a:avLst/>
            <a:gdLst/>
            <a:ahLst/>
            <a:cxnLst/>
            <a:rect l="l" t="t" r="r" b="b"/>
            <a:pathLst>
              <a:path w="271780" h="303530">
                <a:moveTo>
                  <a:pt x="133369" y="0"/>
                </a:moveTo>
                <a:lnTo>
                  <a:pt x="178132" y="3034"/>
                </a:lnTo>
                <a:lnTo>
                  <a:pt x="221419" y="18613"/>
                </a:lnTo>
                <a:lnTo>
                  <a:pt x="249615" y="54245"/>
                </a:lnTo>
                <a:lnTo>
                  <a:pt x="255371" y="111541"/>
                </a:lnTo>
                <a:lnTo>
                  <a:pt x="254254" y="200984"/>
                </a:lnTo>
                <a:lnTo>
                  <a:pt x="254482" y="218822"/>
                </a:lnTo>
                <a:lnTo>
                  <a:pt x="257907" y="257301"/>
                </a:lnTo>
                <a:lnTo>
                  <a:pt x="271576" y="296164"/>
                </a:lnTo>
                <a:lnTo>
                  <a:pt x="195580" y="296164"/>
                </a:lnTo>
                <a:lnTo>
                  <a:pt x="193583" y="291129"/>
                </a:lnTo>
                <a:lnTo>
                  <a:pt x="191136" y="283666"/>
                </a:lnTo>
                <a:lnTo>
                  <a:pt x="188236" y="273777"/>
                </a:lnTo>
                <a:lnTo>
                  <a:pt x="186968" y="269277"/>
                </a:lnTo>
                <a:lnTo>
                  <a:pt x="186060" y="266308"/>
                </a:lnTo>
                <a:lnTo>
                  <a:pt x="185512" y="264871"/>
                </a:lnTo>
                <a:lnTo>
                  <a:pt x="175550" y="273908"/>
                </a:lnTo>
                <a:lnTo>
                  <a:pt x="165248" y="281740"/>
                </a:lnTo>
                <a:lnTo>
                  <a:pt x="120570" y="301018"/>
                </a:lnTo>
                <a:lnTo>
                  <a:pt x="96017" y="303428"/>
                </a:lnTo>
                <a:lnTo>
                  <a:pt x="74894" y="301911"/>
                </a:lnTo>
                <a:lnTo>
                  <a:pt x="25704" y="279151"/>
                </a:lnTo>
                <a:lnTo>
                  <a:pt x="1606" y="235523"/>
                </a:lnTo>
                <a:lnTo>
                  <a:pt x="0" y="217775"/>
                </a:lnTo>
                <a:lnTo>
                  <a:pt x="732" y="205835"/>
                </a:lnTo>
                <a:lnTo>
                  <a:pt x="18170" y="164947"/>
                </a:lnTo>
                <a:lnTo>
                  <a:pt x="56304" y="139583"/>
                </a:lnTo>
                <a:lnTo>
                  <a:pt x="105507" y="126672"/>
                </a:lnTo>
                <a:lnTo>
                  <a:pt x="130299" y="121711"/>
                </a:lnTo>
                <a:lnTo>
                  <a:pt x="150967" y="116920"/>
                </a:lnTo>
                <a:lnTo>
                  <a:pt x="167512" y="112299"/>
                </a:lnTo>
                <a:lnTo>
                  <a:pt x="179933" y="107848"/>
                </a:lnTo>
                <a:lnTo>
                  <a:pt x="179933" y="100112"/>
                </a:lnTo>
                <a:lnTo>
                  <a:pt x="162310" y="64034"/>
                </a:lnTo>
                <a:lnTo>
                  <a:pt x="127703" y="58673"/>
                </a:lnTo>
                <a:lnTo>
                  <a:pt x="118012" y="59185"/>
                </a:lnTo>
                <a:lnTo>
                  <a:pt x="80941" y="86066"/>
                </a:lnTo>
                <a:lnTo>
                  <a:pt x="77114" y="95555"/>
                </a:lnTo>
                <a:lnTo>
                  <a:pt x="7823" y="83261"/>
                </a:lnTo>
                <a:lnTo>
                  <a:pt x="23789" y="46316"/>
                </a:lnTo>
                <a:lnTo>
                  <a:pt x="64287" y="11475"/>
                </a:lnTo>
                <a:lnTo>
                  <a:pt x="106863" y="1275"/>
                </a:lnTo>
                <a:lnTo>
                  <a:pt x="133369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0235" y="1257155"/>
            <a:ext cx="83185" cy="297815"/>
          </a:xfrm>
          <a:custGeom>
            <a:avLst/>
            <a:gdLst/>
            <a:ahLst/>
            <a:cxnLst/>
            <a:rect l="l" t="t" r="r" b="b"/>
            <a:pathLst>
              <a:path w="83184" h="297815">
                <a:moveTo>
                  <a:pt x="0" y="0"/>
                </a:moveTo>
                <a:lnTo>
                  <a:pt x="82703" y="0"/>
                </a:lnTo>
                <a:lnTo>
                  <a:pt x="82703" y="93991"/>
                </a:lnTo>
                <a:lnTo>
                  <a:pt x="63118" y="297281"/>
                </a:lnTo>
                <a:lnTo>
                  <a:pt x="19864" y="297281"/>
                </a:lnTo>
                <a:lnTo>
                  <a:pt x="0" y="939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9026" y="1249891"/>
            <a:ext cx="349250" cy="414655"/>
          </a:xfrm>
          <a:custGeom>
            <a:avLst/>
            <a:gdLst/>
            <a:ahLst/>
            <a:cxnLst/>
            <a:rect l="l" t="t" r="r" b="b"/>
            <a:pathLst>
              <a:path w="349250" h="414655">
                <a:moveTo>
                  <a:pt x="187303" y="0"/>
                </a:moveTo>
                <a:lnTo>
                  <a:pt x="253854" y="10872"/>
                </a:lnTo>
                <a:lnTo>
                  <a:pt x="306616" y="43490"/>
                </a:lnTo>
                <a:lnTo>
                  <a:pt x="330506" y="74811"/>
                </a:lnTo>
                <a:lnTo>
                  <a:pt x="347573" y="117347"/>
                </a:lnTo>
                <a:lnTo>
                  <a:pt x="267665" y="136347"/>
                </a:lnTo>
                <a:lnTo>
                  <a:pt x="263147" y="121627"/>
                </a:lnTo>
                <a:lnTo>
                  <a:pt x="256700" y="108543"/>
                </a:lnTo>
                <a:lnTo>
                  <a:pt x="226149" y="79410"/>
                </a:lnTo>
                <a:lnTo>
                  <a:pt x="183252" y="69291"/>
                </a:lnTo>
                <a:lnTo>
                  <a:pt x="162037" y="71285"/>
                </a:lnTo>
                <a:lnTo>
                  <a:pt x="125907" y="87241"/>
                </a:lnTo>
                <a:lnTo>
                  <a:pt x="98859" y="119632"/>
                </a:lnTo>
                <a:lnTo>
                  <a:pt x="84994" y="171321"/>
                </a:lnTo>
                <a:lnTo>
                  <a:pt x="83261" y="204581"/>
                </a:lnTo>
                <a:lnTo>
                  <a:pt x="84969" y="239765"/>
                </a:lnTo>
                <a:lnTo>
                  <a:pt x="98633" y="293770"/>
                </a:lnTo>
                <a:lnTo>
                  <a:pt x="125279" y="326673"/>
                </a:lnTo>
                <a:lnTo>
                  <a:pt x="160806" y="342767"/>
                </a:lnTo>
                <a:lnTo>
                  <a:pt x="181645" y="344779"/>
                </a:lnTo>
                <a:lnTo>
                  <a:pt x="197204" y="343499"/>
                </a:lnTo>
                <a:lnTo>
                  <a:pt x="237119" y="324295"/>
                </a:lnTo>
                <a:lnTo>
                  <a:pt x="264584" y="280359"/>
                </a:lnTo>
                <a:lnTo>
                  <a:pt x="270459" y="259841"/>
                </a:lnTo>
                <a:lnTo>
                  <a:pt x="348691" y="283870"/>
                </a:lnTo>
                <a:lnTo>
                  <a:pt x="324696" y="341433"/>
                </a:lnTo>
                <a:lnTo>
                  <a:pt x="288756" y="382000"/>
                </a:lnTo>
                <a:lnTo>
                  <a:pt x="241211" y="406053"/>
                </a:lnTo>
                <a:lnTo>
                  <a:pt x="182405" y="414070"/>
                </a:lnTo>
                <a:lnTo>
                  <a:pt x="144312" y="410664"/>
                </a:lnTo>
                <a:lnTo>
                  <a:pt x="78778" y="383419"/>
                </a:lnTo>
                <a:lnTo>
                  <a:pt x="28876" y="329832"/>
                </a:lnTo>
                <a:lnTo>
                  <a:pt x="12833" y="295085"/>
                </a:lnTo>
                <a:lnTo>
                  <a:pt x="3208" y="255337"/>
                </a:lnTo>
                <a:lnTo>
                  <a:pt x="0" y="210588"/>
                </a:lnTo>
                <a:lnTo>
                  <a:pt x="3225" y="163393"/>
                </a:lnTo>
                <a:lnTo>
                  <a:pt x="12900" y="121782"/>
                </a:lnTo>
                <a:lnTo>
                  <a:pt x="29026" y="85753"/>
                </a:lnTo>
                <a:lnTo>
                  <a:pt x="79434" y="31110"/>
                </a:lnTo>
                <a:lnTo>
                  <a:pt x="147284" y="3456"/>
                </a:lnTo>
                <a:lnTo>
                  <a:pt x="187303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4049" y="1247655"/>
            <a:ext cx="297180" cy="417195"/>
          </a:xfrm>
          <a:custGeom>
            <a:avLst/>
            <a:gdLst/>
            <a:ahLst/>
            <a:cxnLst/>
            <a:rect l="l" t="t" r="r" b="b"/>
            <a:pathLst>
              <a:path w="297179" h="417194">
                <a:moveTo>
                  <a:pt x="233019" y="0"/>
                </a:moveTo>
                <a:lnTo>
                  <a:pt x="284988" y="0"/>
                </a:lnTo>
                <a:lnTo>
                  <a:pt x="282929" y="16212"/>
                </a:lnTo>
                <a:lnTo>
                  <a:pt x="266823" y="52317"/>
                </a:lnTo>
                <a:lnTo>
                  <a:pt x="217373" y="69008"/>
                </a:lnTo>
                <a:lnTo>
                  <a:pt x="189381" y="70121"/>
                </a:lnTo>
                <a:lnTo>
                  <a:pt x="184462" y="70121"/>
                </a:lnTo>
                <a:lnTo>
                  <a:pt x="179546" y="70030"/>
                </a:lnTo>
                <a:lnTo>
                  <a:pt x="174633" y="69850"/>
                </a:lnTo>
                <a:lnTo>
                  <a:pt x="164793" y="69850"/>
                </a:lnTo>
                <a:lnTo>
                  <a:pt x="117573" y="74383"/>
                </a:lnTo>
                <a:lnTo>
                  <a:pt x="75516" y="98528"/>
                </a:lnTo>
                <a:lnTo>
                  <a:pt x="56593" y="139521"/>
                </a:lnTo>
                <a:lnTo>
                  <a:pt x="52527" y="184055"/>
                </a:lnTo>
                <a:lnTo>
                  <a:pt x="61619" y="169149"/>
                </a:lnTo>
                <a:lnTo>
                  <a:pt x="71958" y="156250"/>
                </a:lnTo>
                <a:lnTo>
                  <a:pt x="110464" y="129570"/>
                </a:lnTo>
                <a:lnTo>
                  <a:pt x="160420" y="120701"/>
                </a:lnTo>
                <a:lnTo>
                  <a:pt x="213140" y="131821"/>
                </a:lnTo>
                <a:lnTo>
                  <a:pt x="257117" y="165182"/>
                </a:lnTo>
                <a:lnTo>
                  <a:pt x="286821" y="213185"/>
                </a:lnTo>
                <a:lnTo>
                  <a:pt x="296722" y="268232"/>
                </a:lnTo>
                <a:lnTo>
                  <a:pt x="294118" y="297675"/>
                </a:lnTo>
                <a:lnTo>
                  <a:pt x="273286" y="350093"/>
                </a:lnTo>
                <a:lnTo>
                  <a:pt x="232628" y="392229"/>
                </a:lnTo>
                <a:lnTo>
                  <a:pt x="178188" y="414127"/>
                </a:lnTo>
                <a:lnTo>
                  <a:pt x="146178" y="416864"/>
                </a:lnTo>
                <a:lnTo>
                  <a:pt x="123789" y="415481"/>
                </a:lnTo>
                <a:lnTo>
                  <a:pt x="83213" y="404409"/>
                </a:lnTo>
                <a:lnTo>
                  <a:pt x="48786" y="382634"/>
                </a:lnTo>
                <a:lnTo>
                  <a:pt x="23786" y="352359"/>
                </a:lnTo>
                <a:lnTo>
                  <a:pt x="8452" y="311814"/>
                </a:lnTo>
                <a:lnTo>
                  <a:pt x="939" y="248185"/>
                </a:lnTo>
                <a:lnTo>
                  <a:pt x="0" y="206913"/>
                </a:lnTo>
                <a:lnTo>
                  <a:pt x="2401" y="158373"/>
                </a:lnTo>
                <a:lnTo>
                  <a:pt x="9606" y="117180"/>
                </a:lnTo>
                <a:lnTo>
                  <a:pt x="38426" y="56831"/>
                </a:lnTo>
                <a:lnTo>
                  <a:pt x="91176" y="22590"/>
                </a:lnTo>
                <a:lnTo>
                  <a:pt x="172573" y="11176"/>
                </a:lnTo>
                <a:lnTo>
                  <a:pt x="211410" y="11176"/>
                </a:lnTo>
                <a:lnTo>
                  <a:pt x="222172" y="11176"/>
                </a:lnTo>
                <a:lnTo>
                  <a:pt x="229375" y="7450"/>
                </a:lnTo>
                <a:lnTo>
                  <a:pt x="233019" y="0"/>
                </a:lnTo>
                <a:close/>
              </a:path>
            </a:pathLst>
          </a:custGeom>
          <a:ln w="12700">
            <a:solidFill>
              <a:srgbClr val="5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84793" y="2174668"/>
            <a:ext cx="7174410" cy="42867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00779" y="6248177"/>
            <a:ext cx="935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solidFill>
                  <a:srgbClr val="7F7F7F"/>
                </a:solidFill>
                <a:latin typeface="Calibri"/>
                <a:cs typeface="Calibri"/>
              </a:rPr>
              <a:t>Quelle:</a:t>
            </a:r>
            <a:r>
              <a:rPr sz="1000" b="1" i="1" spc="-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7F7F7F"/>
                </a:solidFill>
                <a:latin typeface="Calibri"/>
                <a:cs typeface="Calibri"/>
              </a:rPr>
              <a:t>kvmyk.de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800" y="1532282"/>
            <a:ext cx="2006600" cy="190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9800" y="1460273"/>
            <a:ext cx="24384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4091778"/>
            <a:ext cx="2006600" cy="1904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1200" y="6165529"/>
            <a:ext cx="19558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 err="1" smtClean="0">
                <a:solidFill>
                  <a:srgbClr val="1F497D"/>
                </a:solidFill>
                <a:latin typeface="Times New Roman"/>
                <a:cs typeface="Times New Roman"/>
              </a:rPr>
              <a:t>Ветроэнергетика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30902" y="4124569"/>
            <a:ext cx="2527298" cy="1904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1355" y="3581525"/>
            <a:ext cx="16046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Гидроэнергетика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12536" y="3561781"/>
            <a:ext cx="184086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Солнечные</a:t>
            </a:r>
            <a:r>
              <a:rPr sz="1600" b="1" spc="-4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батареи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16345" y="6226076"/>
            <a:ext cx="2141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Биогазовая</a:t>
            </a:r>
            <a:r>
              <a:rPr sz="1600" b="1" spc="-3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энергетика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722913"/>
            <a:ext cx="9107805" cy="792480"/>
          </a:xfrm>
          <a:custGeom>
            <a:avLst/>
            <a:gdLst/>
            <a:ahLst/>
            <a:cxnLst/>
            <a:rect l="l" t="t" r="r" b="b"/>
            <a:pathLst>
              <a:path w="9107805" h="792480">
                <a:moveTo>
                  <a:pt x="8975469" y="0"/>
                </a:moveTo>
                <a:lnTo>
                  <a:pt x="95504" y="0"/>
                </a:lnTo>
                <a:lnTo>
                  <a:pt x="53777" y="6730"/>
                </a:lnTo>
                <a:lnTo>
                  <a:pt x="17537" y="25471"/>
                </a:lnTo>
                <a:lnTo>
                  <a:pt x="0" y="43009"/>
                </a:lnTo>
                <a:lnTo>
                  <a:pt x="0" y="749079"/>
                </a:lnTo>
                <a:lnTo>
                  <a:pt x="17537" y="766616"/>
                </a:lnTo>
                <a:lnTo>
                  <a:pt x="53777" y="785357"/>
                </a:lnTo>
                <a:lnTo>
                  <a:pt x="95504" y="792087"/>
                </a:lnTo>
                <a:lnTo>
                  <a:pt x="8975469" y="792087"/>
                </a:lnTo>
                <a:lnTo>
                  <a:pt x="9017197" y="785357"/>
                </a:lnTo>
                <a:lnTo>
                  <a:pt x="9053436" y="766616"/>
                </a:lnTo>
                <a:lnTo>
                  <a:pt x="9082014" y="738038"/>
                </a:lnTo>
                <a:lnTo>
                  <a:pt x="9100755" y="701798"/>
                </a:lnTo>
                <a:lnTo>
                  <a:pt x="9107486" y="660071"/>
                </a:lnTo>
                <a:lnTo>
                  <a:pt x="9107486" y="132017"/>
                </a:lnTo>
                <a:lnTo>
                  <a:pt x="9100755" y="90290"/>
                </a:lnTo>
                <a:lnTo>
                  <a:pt x="9082014" y="54050"/>
                </a:lnTo>
                <a:lnTo>
                  <a:pt x="9053436" y="25471"/>
                </a:lnTo>
                <a:lnTo>
                  <a:pt x="9017197" y="6730"/>
                </a:lnTo>
                <a:lnTo>
                  <a:pt x="8975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2" descr="C:\Documents and Settings\Администратор\Мои документы\Новоселки\Графическая информация\Вид станции  2 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743200"/>
            <a:ext cx="3380184" cy="1690092"/>
          </a:xfrm>
          <a:prstGeom prst="rect">
            <a:avLst/>
          </a:prstGeom>
          <a:noFill/>
        </p:spPr>
      </p:pic>
      <p:sp>
        <p:nvSpPr>
          <p:cNvPr id="15" name="object 9"/>
          <p:cNvSpPr txBox="1"/>
          <p:nvPr/>
        </p:nvSpPr>
        <p:spPr>
          <a:xfrm>
            <a:off x="2971800" y="4648200"/>
            <a:ext cx="2667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 smtClean="0">
                <a:solidFill>
                  <a:srgbClr val="1F497D"/>
                </a:solidFill>
                <a:latin typeface="Times New Roman"/>
                <a:cs typeface="Times New Roman"/>
              </a:rPr>
              <a:t>Дегазация полигонов ТБО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692785" y="457200"/>
            <a:ext cx="57080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i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Возобновляемая энергетика - 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1988185" y="942533"/>
            <a:ext cx="64700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i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наши направления деятельности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resäntation Deckblat_Ecotech-CH_Neu 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1052736"/>
            <a:ext cx="781208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4C93"/>
                </a:solidFill>
                <a:latin typeface="+mj-lt"/>
                <a:ea typeface="+mj-ea"/>
                <a:cs typeface="+mj-cs"/>
              </a:rPr>
              <a:t>Контакты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C9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844824"/>
            <a:ext cx="4778375" cy="194421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АО «ТДФ Экотех»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Свердловская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наб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., д.44,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лит.Ю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офис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1900" dirty="0" smtClean="0">
                <a:solidFill>
                  <a:srgbClr val="004C93"/>
                </a:solidFill>
              </a:rPr>
              <a:t>БЦ «Зима»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rgbClr val="004C93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19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5027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Санкт-Петербург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Россия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004C93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1900" dirty="0" smtClean="0">
                <a:solidFill>
                  <a:srgbClr val="004C93"/>
                </a:solidFill>
              </a:rPr>
              <a:t>Тел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+7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812 - 493 45 77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e-mail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900" dirty="0" err="1" smtClean="0">
                <a:solidFill>
                  <a:srgbClr val="004C93"/>
                </a:solidFill>
                <a:hlinkClick r:id="rId4"/>
              </a:rPr>
              <a:t>sozinov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@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tdf-ecotech.ru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rgbClr val="004C93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900" noProof="0" dirty="0" smtClean="0">
                <a:solidFill>
                  <a:srgbClr val="004C93"/>
                </a:solidFill>
                <a:hlinkClick r:id="rId5"/>
              </a:rPr>
              <a:t>www.purwatt.ch</a:t>
            </a:r>
            <a:endParaRPr lang="en-US" sz="1900" noProof="0" dirty="0" smtClean="0">
              <a:solidFill>
                <a:srgbClr val="004C93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rgbClr val="004C9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4005064"/>
            <a:ext cx="4778375" cy="20882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 smtClean="0">
                <a:solidFill>
                  <a:srgbClr val="004C93"/>
                </a:solidFill>
                <a:cs typeface="Arial" pitchFamily="34" charset="0"/>
              </a:rPr>
              <a:t>PURWATT AG</a:t>
            </a:r>
            <a:endParaRPr lang="ru-RU" b="1" dirty="0" smtClean="0">
              <a:solidFill>
                <a:srgbClr val="004C93"/>
              </a:solidFill>
              <a:cs typeface="Arial" pitchFamily="34" charset="0"/>
            </a:endParaRPr>
          </a:p>
          <a:p>
            <a:pPr lvl="0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dirty="0" err="1" smtClean="0">
                <a:solidFill>
                  <a:srgbClr val="004C93"/>
                </a:solidFill>
                <a:cs typeface="Arial" pitchFamily="34" charset="0"/>
              </a:rPr>
              <a:t>Люцернерштрассе</a:t>
            </a:r>
            <a:r>
              <a:rPr lang="ru-RU" dirty="0" smtClean="0">
                <a:solidFill>
                  <a:srgbClr val="004C93"/>
                </a:solidFill>
                <a:cs typeface="Arial" pitchFamily="34" charset="0"/>
              </a:rPr>
              <a:t> 1 </a:t>
            </a:r>
            <a:br>
              <a:rPr lang="ru-RU" dirty="0" smtClean="0">
                <a:solidFill>
                  <a:srgbClr val="004C93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004C93"/>
                </a:solidFill>
                <a:cs typeface="Arial" pitchFamily="34" charset="0"/>
              </a:rPr>
              <a:t>6403 </a:t>
            </a:r>
            <a:r>
              <a:rPr lang="ru-RU" dirty="0" err="1" smtClean="0">
                <a:solidFill>
                  <a:srgbClr val="004C93"/>
                </a:solidFill>
                <a:cs typeface="Arial" pitchFamily="34" charset="0"/>
              </a:rPr>
              <a:t>Кюснахт</a:t>
            </a:r>
            <a:r>
              <a:rPr lang="ru-RU" dirty="0" smtClean="0">
                <a:solidFill>
                  <a:srgbClr val="004C93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C93"/>
                </a:solidFill>
                <a:cs typeface="Arial" pitchFamily="34" charset="0"/>
              </a:rPr>
              <a:t>ам</a:t>
            </a:r>
            <a:r>
              <a:rPr lang="ru-RU" dirty="0" smtClean="0">
                <a:solidFill>
                  <a:srgbClr val="004C93"/>
                </a:solidFill>
                <a:cs typeface="Arial" pitchFamily="34" charset="0"/>
              </a:rPr>
              <a:t> Риги </a:t>
            </a:r>
            <a:br>
              <a:rPr lang="ru-RU" dirty="0" smtClean="0">
                <a:solidFill>
                  <a:srgbClr val="004C93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004C93"/>
                </a:solidFill>
                <a:cs typeface="Arial" pitchFamily="34" charset="0"/>
              </a:rPr>
              <a:t>Швейцария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endParaRPr lang="ru-RU" dirty="0" smtClean="0">
              <a:solidFill>
                <a:srgbClr val="004C93"/>
              </a:solidFill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Arial" pitchFamily="34" charset="0"/>
              </a:rPr>
              <a:t>Tel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Arial" pitchFamily="34" charset="0"/>
              </a:rPr>
              <a:t>: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Arial" pitchFamily="34" charset="0"/>
              </a:rPr>
              <a:t>+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Arial" pitchFamily="34" charset="0"/>
              </a:rPr>
              <a:t>4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Arial" pitchFamily="34" charset="0"/>
              </a:rPr>
              <a:t>1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Arial" pitchFamily="34" charset="0"/>
              </a:rPr>
              <a:t>41 7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ea typeface="+mn-ea"/>
                <a:cs typeface="Arial" pitchFamily="34" charset="0"/>
              </a:rPr>
              <a:t>981650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4C93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lvl="0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4C93"/>
                </a:solidFill>
              </a:rPr>
              <a:t>e-mail</a:t>
            </a:r>
            <a:r>
              <a:rPr lang="ru-RU" dirty="0" smtClean="0">
                <a:solidFill>
                  <a:srgbClr val="004C93"/>
                </a:solidFill>
              </a:rPr>
              <a:t>: </a:t>
            </a:r>
            <a:r>
              <a:rPr lang="en-US" u="sng" dirty="0" smtClean="0">
                <a:hlinkClick r:id="rId6"/>
              </a:rPr>
              <a:t>info@purwatt.ch</a:t>
            </a:r>
            <a:endParaRPr lang="ru-RU" u="sng" dirty="0" smtClean="0"/>
          </a:p>
          <a:p>
            <a:pPr lvl="0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u="sng" dirty="0" smtClean="0">
                <a:hlinkClick r:id="rId7"/>
              </a:rPr>
              <a:t>www.purwatt.ch</a:t>
            </a:r>
            <a:endParaRPr lang="en-US" u="sng" dirty="0" smtClean="0"/>
          </a:p>
          <a:p>
            <a:pPr lvl="0" defTabSz="457200">
              <a:lnSpc>
                <a:spcPct val="90000"/>
              </a:lnSpc>
              <a:spcBef>
                <a:spcPct val="20000"/>
              </a:spcBef>
              <a:defRPr/>
            </a:pPr>
            <a:endParaRPr lang="ru-RU" u="sng" dirty="0" smtClean="0"/>
          </a:p>
          <a:p>
            <a:pPr lvl="0" defTabSz="457200">
              <a:lnSpc>
                <a:spcPct val="90000"/>
              </a:lnSpc>
              <a:spcBef>
                <a:spcPct val="20000"/>
              </a:spcBef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4C93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2050" name="AutoShape 2" descr="Картинки по запросу бц зим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бц зим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бц зим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бц зим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zi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1268760"/>
            <a:ext cx="3402320" cy="2269502"/>
          </a:xfrm>
          <a:prstGeom prst="rect">
            <a:avLst/>
          </a:prstGeom>
        </p:spPr>
      </p:pic>
      <p:pic>
        <p:nvPicPr>
          <p:cNvPr id="13" name="Рисунок 12" descr="Офис Purwatt фот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3657600"/>
            <a:ext cx="3531276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868" y="1417857"/>
            <a:ext cx="6787515" cy="3864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493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Наша </a:t>
            </a:r>
            <a:r>
              <a:rPr sz="24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фирма </a:t>
            </a: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разработала,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построила, </a:t>
            </a: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ввела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в  </a:t>
            </a:r>
            <a:r>
              <a:rPr sz="24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эксплуатацию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и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обслуживает </a:t>
            </a: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системы дегазации  </a:t>
            </a:r>
            <a:r>
              <a:rPr sz="24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полигонов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ТБО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и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биогазовые </a:t>
            </a:r>
            <a:r>
              <a:rPr sz="24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установки, 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построенные по </a:t>
            </a:r>
            <a:r>
              <a:rPr sz="2400" b="1" spc="0" dirty="0" err="1">
                <a:solidFill>
                  <a:srgbClr val="00B050"/>
                </a:solidFill>
                <a:latin typeface="Times New Roman"/>
                <a:cs typeface="Times New Roman"/>
              </a:rPr>
              <a:t>самым</a:t>
            </a:r>
            <a:r>
              <a:rPr sz="2400" b="1" spc="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выс</a:t>
            </a:r>
            <a:r>
              <a:rPr lang="ru-RU" sz="2400" b="1" spc="-5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оким</a:t>
            </a:r>
            <a:r>
              <a:rPr lang="ru-RU" sz="2400" b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мировым </a:t>
            </a:r>
            <a:r>
              <a:rPr sz="2400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стандартам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233045" marR="225425" algn="ctr">
              <a:lnSpc>
                <a:spcPct val="149300"/>
              </a:lnSpc>
            </a:pP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На </a:t>
            </a:r>
            <a:r>
              <a:rPr sz="24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очереди </a:t>
            </a: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проекты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по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ветровой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и </a:t>
            </a:r>
            <a:r>
              <a:rPr sz="24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солнечной  энергетике.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" y="923579"/>
            <a:ext cx="8929716" cy="1643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560" y="2651771"/>
            <a:ext cx="8084820" cy="838835"/>
          </a:xfrm>
          <a:custGeom>
            <a:avLst/>
            <a:gdLst/>
            <a:ahLst/>
            <a:cxnLst/>
            <a:rect l="l" t="t" r="r" b="b"/>
            <a:pathLst>
              <a:path w="8084820" h="838835">
                <a:moveTo>
                  <a:pt x="7944892" y="0"/>
                </a:moveTo>
                <a:lnTo>
                  <a:pt x="139750" y="0"/>
                </a:lnTo>
                <a:lnTo>
                  <a:pt x="95578" y="7124"/>
                </a:lnTo>
                <a:lnTo>
                  <a:pt x="57215" y="26963"/>
                </a:lnTo>
                <a:lnTo>
                  <a:pt x="26963" y="57215"/>
                </a:lnTo>
                <a:lnTo>
                  <a:pt x="7124" y="95577"/>
                </a:lnTo>
                <a:lnTo>
                  <a:pt x="0" y="139749"/>
                </a:lnTo>
                <a:lnTo>
                  <a:pt x="0" y="698734"/>
                </a:lnTo>
                <a:lnTo>
                  <a:pt x="7124" y="742906"/>
                </a:lnTo>
                <a:lnTo>
                  <a:pt x="26963" y="781269"/>
                </a:lnTo>
                <a:lnTo>
                  <a:pt x="57215" y="811520"/>
                </a:lnTo>
                <a:lnTo>
                  <a:pt x="95578" y="831359"/>
                </a:lnTo>
                <a:lnTo>
                  <a:pt x="139750" y="838484"/>
                </a:lnTo>
                <a:lnTo>
                  <a:pt x="7944892" y="838484"/>
                </a:lnTo>
                <a:lnTo>
                  <a:pt x="7989064" y="831359"/>
                </a:lnTo>
                <a:lnTo>
                  <a:pt x="8027427" y="811520"/>
                </a:lnTo>
                <a:lnTo>
                  <a:pt x="8057678" y="781269"/>
                </a:lnTo>
                <a:lnTo>
                  <a:pt x="8077517" y="742906"/>
                </a:lnTo>
                <a:lnTo>
                  <a:pt x="8084642" y="698734"/>
                </a:lnTo>
                <a:lnTo>
                  <a:pt x="8084642" y="139749"/>
                </a:lnTo>
                <a:lnTo>
                  <a:pt x="8077517" y="95577"/>
                </a:lnTo>
                <a:lnTo>
                  <a:pt x="8057678" y="57215"/>
                </a:lnTo>
                <a:lnTo>
                  <a:pt x="8027427" y="26963"/>
                </a:lnTo>
                <a:lnTo>
                  <a:pt x="7989064" y="7124"/>
                </a:lnTo>
                <a:lnTo>
                  <a:pt x="7944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560" y="2651771"/>
            <a:ext cx="8084820" cy="838835"/>
          </a:xfrm>
          <a:custGeom>
            <a:avLst/>
            <a:gdLst/>
            <a:ahLst/>
            <a:cxnLst/>
            <a:rect l="l" t="t" r="r" b="b"/>
            <a:pathLst>
              <a:path w="8084820" h="838835">
                <a:moveTo>
                  <a:pt x="0" y="139749"/>
                </a:moveTo>
                <a:lnTo>
                  <a:pt x="7124" y="95578"/>
                </a:lnTo>
                <a:lnTo>
                  <a:pt x="26963" y="57215"/>
                </a:lnTo>
                <a:lnTo>
                  <a:pt x="57215" y="26963"/>
                </a:lnTo>
                <a:lnTo>
                  <a:pt x="95578" y="7124"/>
                </a:lnTo>
                <a:lnTo>
                  <a:pt x="139749" y="0"/>
                </a:lnTo>
                <a:lnTo>
                  <a:pt x="7944891" y="0"/>
                </a:lnTo>
                <a:lnTo>
                  <a:pt x="7989063" y="7124"/>
                </a:lnTo>
                <a:lnTo>
                  <a:pt x="8027426" y="26963"/>
                </a:lnTo>
                <a:lnTo>
                  <a:pt x="8057678" y="57215"/>
                </a:lnTo>
                <a:lnTo>
                  <a:pt x="8077517" y="95578"/>
                </a:lnTo>
                <a:lnTo>
                  <a:pt x="8084641" y="139749"/>
                </a:lnTo>
                <a:lnTo>
                  <a:pt x="8084641" y="698734"/>
                </a:lnTo>
                <a:lnTo>
                  <a:pt x="8077517" y="742906"/>
                </a:lnTo>
                <a:lnTo>
                  <a:pt x="8057678" y="781269"/>
                </a:lnTo>
                <a:lnTo>
                  <a:pt x="8027426" y="811521"/>
                </a:lnTo>
                <a:lnTo>
                  <a:pt x="7989063" y="831360"/>
                </a:lnTo>
                <a:lnTo>
                  <a:pt x="7944891" y="838484"/>
                </a:lnTo>
                <a:lnTo>
                  <a:pt x="139749" y="838484"/>
                </a:lnTo>
                <a:lnTo>
                  <a:pt x="95578" y="831360"/>
                </a:lnTo>
                <a:lnTo>
                  <a:pt x="57215" y="811521"/>
                </a:lnTo>
                <a:lnTo>
                  <a:pt x="26963" y="781269"/>
                </a:lnTo>
                <a:lnTo>
                  <a:pt x="7124" y="742906"/>
                </a:lnTo>
                <a:lnTo>
                  <a:pt x="0" y="698734"/>
                </a:lnTo>
                <a:lnTo>
                  <a:pt x="0" y="139749"/>
                </a:lnTo>
                <a:close/>
              </a:path>
            </a:pathLst>
          </a:custGeom>
          <a:ln w="25399">
            <a:solidFill>
              <a:srgbClr val="C8D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4375" y="2844953"/>
            <a:ext cx="7743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0" dirty="0">
                <a:solidFill>
                  <a:srgbClr val="00B050"/>
                </a:solidFill>
                <a:latin typeface="Times New Roman"/>
                <a:cs typeface="Times New Roman"/>
              </a:rPr>
              <a:t>Дегазация </a:t>
            </a:r>
            <a:r>
              <a:rPr sz="2800" i="0" spc="-25" dirty="0">
                <a:solidFill>
                  <a:srgbClr val="00B050"/>
                </a:solidFill>
                <a:latin typeface="Times New Roman"/>
                <a:cs typeface="Times New Roman"/>
              </a:rPr>
              <a:t>полигонов </a:t>
            </a:r>
            <a:r>
              <a:rPr sz="2800" i="0" spc="-10" dirty="0">
                <a:solidFill>
                  <a:srgbClr val="00B050"/>
                </a:solidFill>
                <a:latin typeface="Times New Roman"/>
                <a:cs typeface="Times New Roman"/>
              </a:rPr>
              <a:t>твердых </a:t>
            </a:r>
            <a:r>
              <a:rPr sz="2800" i="0" spc="-20" dirty="0">
                <a:solidFill>
                  <a:srgbClr val="00B050"/>
                </a:solidFill>
                <a:latin typeface="Times New Roman"/>
                <a:cs typeface="Times New Roman"/>
              </a:rPr>
              <a:t>бытовых</a:t>
            </a:r>
            <a:r>
              <a:rPr sz="2800" i="0" spc="2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i="0" spc="-45" dirty="0">
                <a:solidFill>
                  <a:srgbClr val="00B050"/>
                </a:solidFill>
                <a:latin typeface="Times New Roman"/>
                <a:cs typeface="Times New Roman"/>
              </a:rPr>
              <a:t>отходов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421" y="3732048"/>
            <a:ext cx="8387080" cy="236987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065" marR="5080" algn="ctr">
              <a:lnSpc>
                <a:spcPts val="2600"/>
              </a:lnSpc>
              <a:spcBef>
                <a:spcPts val="219"/>
              </a:spcBef>
              <a:tabLst>
                <a:tab pos="7934325" algn="l"/>
              </a:tabLst>
            </a:pP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Свалочный </a:t>
            </a:r>
            <a:r>
              <a:rPr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газ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образуется </a:t>
            </a:r>
            <a:r>
              <a:rPr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в </a:t>
            </a:r>
            <a:r>
              <a:rPr sz="2200" b="1" spc="-25" dirty="0">
                <a:solidFill>
                  <a:srgbClr val="00B050"/>
                </a:solidFill>
                <a:latin typeface="Times New Roman"/>
                <a:cs typeface="Times New Roman"/>
              </a:rPr>
              <a:t>результате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биохимических процессов  </a:t>
            </a:r>
            <a:r>
              <a:rPr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при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разложении </a:t>
            </a:r>
            <a:r>
              <a:rPr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органических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компонентов</a:t>
            </a:r>
            <a:r>
              <a:rPr sz="2200" b="1" spc="3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B050"/>
                </a:solidFill>
                <a:latin typeface="Times New Roman"/>
                <a:cs typeface="Times New Roman"/>
              </a:rPr>
              <a:t>бытового</a:t>
            </a:r>
            <a:r>
              <a:rPr sz="2200" b="1" spc="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мусора	</a:t>
            </a:r>
            <a:endParaRPr lang="ru-RU" sz="2200" b="1" spc="-15" dirty="0" smtClean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ts val="2600"/>
              </a:lnSpc>
              <a:spcBef>
                <a:spcPts val="219"/>
              </a:spcBef>
              <a:tabLst>
                <a:tab pos="7934325" algn="l"/>
              </a:tabLst>
            </a:pPr>
            <a:r>
              <a:rPr sz="22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в  </a:t>
            </a:r>
            <a:r>
              <a:rPr sz="2200" b="1" spc="0" dirty="0">
                <a:solidFill>
                  <a:srgbClr val="00B050"/>
                </a:solidFill>
                <a:latin typeface="Times New Roman"/>
                <a:cs typeface="Times New Roman"/>
              </a:rPr>
              <a:t>местах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захоронения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ТБО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906780" marR="535940" algn="ctr">
              <a:lnSpc>
                <a:spcPts val="2600"/>
              </a:lnSpc>
              <a:tabLst>
                <a:tab pos="5305425" algn="l"/>
              </a:tabLst>
            </a:pP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Из </a:t>
            </a:r>
            <a:r>
              <a:rPr sz="22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одной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тонны домашних </a:t>
            </a:r>
            <a:r>
              <a:rPr sz="2200" b="1" spc="-35" dirty="0">
                <a:solidFill>
                  <a:srgbClr val="00B050"/>
                </a:solidFill>
                <a:latin typeface="Times New Roman"/>
                <a:cs typeface="Times New Roman"/>
              </a:rPr>
              <a:t>отходов </a:t>
            </a:r>
            <a:r>
              <a:rPr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в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течении </a:t>
            </a:r>
            <a:r>
              <a:rPr sz="2200" b="1" dirty="0">
                <a:solidFill>
                  <a:srgbClr val="00BA63"/>
                </a:solidFill>
                <a:latin typeface="Times New Roman"/>
                <a:cs typeface="Times New Roman"/>
              </a:rPr>
              <a:t>15-20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лет  вырабатывается</a:t>
            </a:r>
            <a:r>
              <a:rPr sz="2200" b="1" spc="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приблизительно	</a:t>
            </a:r>
            <a:r>
              <a:rPr sz="2200" b="1" dirty="0">
                <a:solidFill>
                  <a:srgbClr val="00BA63"/>
                </a:solidFill>
                <a:latin typeface="Times New Roman"/>
                <a:cs typeface="Times New Roman"/>
              </a:rPr>
              <a:t>100-200 </a:t>
            </a:r>
            <a:r>
              <a:rPr sz="2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кубических  </a:t>
            </a:r>
            <a:r>
              <a:rPr sz="2200" b="1" spc="-10" dirty="0" err="1">
                <a:solidFill>
                  <a:srgbClr val="00B050"/>
                </a:solidFill>
                <a:latin typeface="Times New Roman"/>
                <a:cs typeface="Times New Roman"/>
              </a:rPr>
              <a:t>метров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газа. 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9242" y="6201002"/>
            <a:ext cx="55143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latin typeface="Franklin Gothic Medium"/>
                <a:cs typeface="Franklin Gothic Medium"/>
              </a:rPr>
              <a:t>Среднее время эксплуатации одной скважины </a:t>
            </a:r>
            <a:r>
              <a:rPr sz="1500" i="1" dirty="0">
                <a:latin typeface="Franklin Gothic Medium"/>
                <a:cs typeface="Franklin Gothic Medium"/>
              </a:rPr>
              <a:t>составляет </a:t>
            </a:r>
            <a:r>
              <a:rPr sz="1500" i="1" spc="-10" dirty="0">
                <a:latin typeface="Franklin Gothic Medium"/>
                <a:cs typeface="Franklin Gothic Medium"/>
              </a:rPr>
              <a:t>15 </a:t>
            </a:r>
            <a:r>
              <a:rPr sz="1500" i="1" spc="-15" dirty="0">
                <a:latin typeface="Franklin Gothic Medium"/>
                <a:cs typeface="Franklin Gothic Medium"/>
              </a:rPr>
              <a:t>лет,  </a:t>
            </a:r>
            <a:r>
              <a:rPr sz="1500" i="1" spc="-5" dirty="0">
                <a:latin typeface="Franklin Gothic Medium"/>
                <a:cs typeface="Franklin Gothic Medium"/>
              </a:rPr>
              <a:t>ориентировочный срок окупаемости </a:t>
            </a:r>
            <a:r>
              <a:rPr sz="1500" i="1" dirty="0">
                <a:latin typeface="Franklin Gothic Medium"/>
                <a:cs typeface="Franklin Gothic Medium"/>
              </a:rPr>
              <a:t>проекта составляет </a:t>
            </a:r>
            <a:r>
              <a:rPr sz="1500" i="1" spc="-5" dirty="0">
                <a:latin typeface="Franklin Gothic Medium"/>
                <a:cs typeface="Franklin Gothic Medium"/>
              </a:rPr>
              <a:t>4-5</a:t>
            </a:r>
            <a:r>
              <a:rPr sz="1500" i="1" spc="50" dirty="0">
                <a:latin typeface="Franklin Gothic Medium"/>
                <a:cs typeface="Franklin Gothic Medium"/>
              </a:rPr>
              <a:t> </a:t>
            </a:r>
            <a:r>
              <a:rPr sz="1500" i="1" dirty="0">
                <a:latin typeface="Franklin Gothic Medium"/>
                <a:cs typeface="Franklin Gothic Medium"/>
              </a:rPr>
              <a:t>лет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57" y="1196753"/>
            <a:ext cx="8942103" cy="5040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0527" y="1229774"/>
            <a:ext cx="3253104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779780">
              <a:lnSpc>
                <a:spcPts val="2100"/>
              </a:lnSpc>
              <a:spcBef>
                <a:spcPts val="219"/>
              </a:spcBef>
            </a:pPr>
            <a:r>
              <a:rPr sz="1800" i="0" spc="-5" dirty="0">
                <a:solidFill>
                  <a:srgbClr val="FFFFFF"/>
                </a:solidFill>
                <a:latin typeface="Arial"/>
                <a:cs typeface="Arial"/>
              </a:rPr>
              <a:t>Скважины </a:t>
            </a:r>
            <a:r>
              <a:rPr sz="1800" i="0" dirty="0">
                <a:solidFill>
                  <a:srgbClr val="FFFFFF"/>
                </a:solidFill>
                <a:latin typeface="Arial"/>
                <a:cs typeface="Arial"/>
              </a:rPr>
              <a:t>для  </a:t>
            </a:r>
            <a:r>
              <a:rPr sz="1800" i="0" spc="-15" dirty="0">
                <a:solidFill>
                  <a:srgbClr val="FFFFFF"/>
                </a:solidFill>
                <a:latin typeface="Arial"/>
                <a:cs typeface="Arial"/>
              </a:rPr>
              <a:t>извлечения свалочного</a:t>
            </a:r>
            <a:r>
              <a:rPr sz="1800" i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0" spc="-5" dirty="0">
                <a:solidFill>
                  <a:srgbClr val="FFFFFF"/>
                </a:solidFill>
                <a:latin typeface="Arial"/>
                <a:cs typeface="Arial"/>
              </a:rPr>
              <a:t>газа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7030" y="457200"/>
            <a:ext cx="4946853" cy="211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6543" y="838200"/>
            <a:ext cx="4640762" cy="208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47664" y="6165304"/>
            <a:ext cx="62106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500" i="1" dirty="0">
                <a:latin typeface="Franklin Gothic Medium" panose="020B0603020102020204" pitchFamily="34" charset="0"/>
              </a:rPr>
              <a:t>Среднее время эксплуатации одной скважины составляет 15 лет, ориентировочный срок окупаемости проекта составляет 4-5 лет</a:t>
            </a:r>
            <a:endParaRPr lang="de-DE" sz="1500" i="1" dirty="0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resäntation Deckblat_Ecotech-CH_Neu 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20688"/>
            <a:ext cx="6573206" cy="1244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0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800" b="1" i="0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комбинированной дегазации </a:t>
            </a:r>
            <a:r>
              <a:rPr lang="ru-RU" sz="2800" b="1" i="0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мусорных свалок</a:t>
            </a:r>
            <a:endParaRPr lang="en-US" sz="2800" b="1" i="0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rot="10800000">
            <a:off x="755651" y="2584280"/>
            <a:ext cx="4464050" cy="169776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blipFill>
            <a:blip r:embed="rId4" cstate="email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1633"/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 rot="5400000">
            <a:off x="4905545" y="4454342"/>
            <a:ext cx="261562" cy="570948"/>
          </a:xfrm>
          <a:prstGeom prst="downArrow">
            <a:avLst>
              <a:gd name="adj1" fmla="val 50000"/>
              <a:gd name="adj2" fmla="val 58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33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914902" y="4543761"/>
            <a:ext cx="609590" cy="3436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Сеть</a:t>
            </a:r>
            <a:endParaRPr lang="de-AT" sz="1633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rot="5400000">
            <a:off x="2685391" y="4453245"/>
            <a:ext cx="252000" cy="563579"/>
          </a:xfrm>
          <a:prstGeom prst="downArrow">
            <a:avLst>
              <a:gd name="adj1" fmla="val 50000"/>
              <a:gd name="adj2" fmla="val 5843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33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145677" y="4413082"/>
            <a:ext cx="1579345" cy="58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Трансформатор</a:t>
            </a:r>
            <a:endParaRPr lang="en-US" sz="1633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63468" y="5066842"/>
            <a:ext cx="1214438" cy="4564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de-DE" sz="1633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Факел</a:t>
            </a:r>
            <a:endParaRPr lang="de-DE" sz="1633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de-DE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1633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2" name="Gruppieren 70"/>
          <p:cNvGrpSpPr>
            <a:grpSpLocks/>
          </p:cNvGrpSpPr>
          <p:nvPr/>
        </p:nvGrpSpPr>
        <p:grpSpPr bwMode="auto">
          <a:xfrm>
            <a:off x="5363469" y="4413126"/>
            <a:ext cx="1657350" cy="914400"/>
            <a:chOff x="5652120" y="4509120"/>
            <a:chExt cx="1656184" cy="1008112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5652120" y="4509120"/>
              <a:ext cx="1215169" cy="5048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de-DE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ru-RU" sz="1633" b="1" spc="45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Когенератор</a:t>
              </a:r>
              <a:endParaRPr lang="de-DE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de-DE" sz="1633" b="1" spc="45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endParaRPr lang="en-US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8" name="AutoShape 35"/>
            <p:cNvSpPr>
              <a:spLocks noChangeArrowheads="1"/>
            </p:cNvSpPr>
            <p:nvPr/>
          </p:nvSpPr>
          <p:spPr bwMode="auto">
            <a:xfrm rot="5400000">
              <a:off x="7020272" y="4653136"/>
              <a:ext cx="216024" cy="360040"/>
            </a:xfrm>
            <a:prstGeom prst="downArrow">
              <a:avLst>
                <a:gd name="adj1" fmla="val 50000"/>
                <a:gd name="adj2" fmla="val 5836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19" name="AutoShape 35"/>
            <p:cNvSpPr>
              <a:spLocks noChangeArrowheads="1"/>
            </p:cNvSpPr>
            <p:nvPr/>
          </p:nvSpPr>
          <p:spPr bwMode="auto">
            <a:xfrm rot="5400000">
              <a:off x="7020272" y="5229200"/>
              <a:ext cx="216024" cy="360040"/>
            </a:xfrm>
            <a:prstGeom prst="downArrow">
              <a:avLst>
                <a:gd name="adj1" fmla="val 50000"/>
                <a:gd name="adj2" fmla="val 5836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sp>
        <p:nvSpPr>
          <p:cNvPr id="20" name="AutoShape 5"/>
          <p:cNvSpPr>
            <a:spLocks noChangeArrowheads="1"/>
          </p:cNvSpPr>
          <p:nvPr/>
        </p:nvSpPr>
        <p:spPr bwMode="auto">
          <a:xfrm rot="10800000">
            <a:off x="2916239" y="3433882"/>
            <a:ext cx="4895850" cy="84816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blipFill>
            <a:blip r:embed="rId4" cstate="email"/>
            <a:tile tx="0" ty="0" sx="100000" sy="100000" flip="none" algn="tl"/>
          </a:blip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sz="1633"/>
          </a:p>
        </p:txBody>
      </p:sp>
      <p:grpSp>
        <p:nvGrpSpPr>
          <p:cNvPr id="3" name="Gruppieren 111"/>
          <p:cNvGrpSpPr>
            <a:grpSpLocks/>
          </p:cNvGrpSpPr>
          <p:nvPr/>
        </p:nvGrpSpPr>
        <p:grpSpPr bwMode="auto">
          <a:xfrm>
            <a:off x="251520" y="2519480"/>
            <a:ext cx="2663131" cy="1370880"/>
            <a:chOff x="251171" y="2348880"/>
            <a:chExt cx="2664074" cy="1512168"/>
          </a:xfrm>
        </p:grpSpPr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2843808" y="2348880"/>
              <a:ext cx="71437" cy="15121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251171" y="2475847"/>
              <a:ext cx="1842118" cy="3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1633" b="1" spc="45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Газовый колодец</a:t>
              </a:r>
              <a:endParaRPr lang="de-AT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1115616" y="2924942"/>
              <a:ext cx="936104" cy="1440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sz="1633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2123728" y="2348880"/>
              <a:ext cx="71437" cy="15121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sp>
        <p:nvSpPr>
          <p:cNvPr id="27" name="Line 11"/>
          <p:cNvSpPr>
            <a:spLocks noChangeShapeType="1"/>
          </p:cNvSpPr>
          <p:nvPr/>
        </p:nvSpPr>
        <p:spPr bwMode="auto">
          <a:xfrm flipH="1" flipV="1">
            <a:off x="4140202" y="2519481"/>
            <a:ext cx="576263" cy="849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de-DE" sz="1633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2124077" y="2519481"/>
            <a:ext cx="20161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de-DE" sz="1633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4716465" y="3369081"/>
            <a:ext cx="19431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de-DE" sz="1633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H="1" flipV="1">
            <a:off x="6659565" y="3369081"/>
            <a:ext cx="1223962" cy="84816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de-DE" sz="1633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H="1">
            <a:off x="7815714" y="3694896"/>
            <a:ext cx="428593" cy="459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 sz="1633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596283" y="3368392"/>
            <a:ext cx="1176155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Газопрвод</a:t>
            </a:r>
            <a:endParaRPr lang="de-AT" sz="1633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7092280" y="4413081"/>
            <a:ext cx="1521265" cy="11102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Компрессорная</a:t>
            </a:r>
          </a:p>
          <a:p>
            <a:pPr algn="ctr">
              <a:defRPr/>
            </a:pPr>
            <a:r>
              <a:rPr lang="ru-RU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станция</a:t>
            </a:r>
            <a:endParaRPr lang="en-US" sz="1633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>
            <a:off x="7876383" y="4217241"/>
            <a:ext cx="0" cy="19584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de-DE" sz="1633"/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971551" y="3956600"/>
            <a:ext cx="956031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Deponie</a:t>
            </a:r>
            <a:endParaRPr lang="de-AT" sz="1633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uppieren 63"/>
          <p:cNvGrpSpPr>
            <a:grpSpLocks/>
          </p:cNvGrpSpPr>
          <p:nvPr/>
        </p:nvGrpSpPr>
        <p:grpSpPr bwMode="auto">
          <a:xfrm>
            <a:off x="5076827" y="2844922"/>
            <a:ext cx="2785593" cy="914400"/>
            <a:chOff x="5076056" y="2708920"/>
            <a:chExt cx="2786798" cy="1008112"/>
          </a:xfrm>
        </p:grpSpPr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7020272" y="2708920"/>
              <a:ext cx="842582" cy="37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1633" b="1" spc="45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Ригола</a:t>
              </a:r>
              <a:endParaRPr lang="de-AT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6" name="Gruppieren 62"/>
            <p:cNvGrpSpPr>
              <a:grpSpLocks/>
            </p:cNvGrpSpPr>
            <p:nvPr/>
          </p:nvGrpSpPr>
          <p:grpSpPr bwMode="auto">
            <a:xfrm>
              <a:off x="5076056" y="2924944"/>
              <a:ext cx="2088232" cy="792088"/>
              <a:chOff x="5076056" y="2924944"/>
              <a:chExt cx="2088232" cy="792088"/>
            </a:xfrm>
          </p:grpSpPr>
          <p:cxnSp>
            <p:nvCxnSpPr>
              <p:cNvPr id="41" name="Gerade Verbindung 45"/>
              <p:cNvCxnSpPr/>
              <p:nvPr/>
            </p:nvCxnSpPr>
            <p:spPr>
              <a:xfrm>
                <a:off x="5076056" y="3717031"/>
                <a:ext cx="2088466" cy="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 flipH="1">
                <a:off x="6516216" y="2924944"/>
                <a:ext cx="504056" cy="792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CH" sz="1633"/>
              </a:p>
            </p:txBody>
          </p:sp>
        </p:grpSp>
      </p:grpSp>
      <p:grpSp>
        <p:nvGrpSpPr>
          <p:cNvPr id="7" name="Gruppieren 84"/>
          <p:cNvGrpSpPr>
            <a:grpSpLocks/>
          </p:cNvGrpSpPr>
          <p:nvPr/>
        </p:nvGrpSpPr>
        <p:grpSpPr bwMode="auto">
          <a:xfrm rot="10800000">
            <a:off x="5364163" y="3433882"/>
            <a:ext cx="1079500" cy="260640"/>
            <a:chOff x="5444481" y="3941439"/>
            <a:chExt cx="1584052" cy="360365"/>
          </a:xfrm>
          <a:solidFill>
            <a:srgbClr val="FF0000"/>
          </a:solidFill>
        </p:grpSpPr>
        <p:sp>
          <p:nvSpPr>
            <p:cNvPr id="44" name="AutoShape 32"/>
            <p:cNvSpPr>
              <a:spLocks noChangeArrowheads="1"/>
            </p:cNvSpPr>
            <p:nvPr/>
          </p:nvSpPr>
          <p:spPr bwMode="auto">
            <a:xfrm rot="-5400000">
              <a:off x="5372249" y="4013673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45" name="AutoShape 32"/>
            <p:cNvSpPr>
              <a:spLocks noChangeArrowheads="1"/>
            </p:cNvSpPr>
            <p:nvPr/>
          </p:nvSpPr>
          <p:spPr bwMode="auto">
            <a:xfrm rot="-5400000">
              <a:off x="5804297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46" name="AutoShape 32"/>
            <p:cNvSpPr>
              <a:spLocks noChangeArrowheads="1"/>
            </p:cNvSpPr>
            <p:nvPr/>
          </p:nvSpPr>
          <p:spPr bwMode="auto">
            <a:xfrm rot="-5400000">
              <a:off x="6308353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47" name="AutoShape 32"/>
            <p:cNvSpPr>
              <a:spLocks noChangeArrowheads="1"/>
            </p:cNvSpPr>
            <p:nvPr/>
          </p:nvSpPr>
          <p:spPr bwMode="auto">
            <a:xfrm rot="-5400000">
              <a:off x="6740401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grpSp>
        <p:nvGrpSpPr>
          <p:cNvPr id="10" name="Gruppieren 85"/>
          <p:cNvGrpSpPr>
            <a:grpSpLocks/>
          </p:cNvGrpSpPr>
          <p:nvPr/>
        </p:nvGrpSpPr>
        <p:grpSpPr bwMode="auto">
          <a:xfrm>
            <a:off x="5516564" y="3825562"/>
            <a:ext cx="1079500" cy="260640"/>
            <a:chOff x="5444481" y="3941439"/>
            <a:chExt cx="1584052" cy="360365"/>
          </a:xfrm>
          <a:solidFill>
            <a:srgbClr val="FF0000"/>
          </a:solidFill>
        </p:grpSpPr>
        <p:sp>
          <p:nvSpPr>
            <p:cNvPr id="49" name="AutoShape 32"/>
            <p:cNvSpPr>
              <a:spLocks noChangeArrowheads="1"/>
            </p:cNvSpPr>
            <p:nvPr/>
          </p:nvSpPr>
          <p:spPr bwMode="auto">
            <a:xfrm rot="-5400000">
              <a:off x="5372249" y="4013673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50" name="AutoShape 32"/>
            <p:cNvSpPr>
              <a:spLocks noChangeArrowheads="1"/>
            </p:cNvSpPr>
            <p:nvPr/>
          </p:nvSpPr>
          <p:spPr bwMode="auto">
            <a:xfrm rot="-5400000">
              <a:off x="5804297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51" name="AutoShape 32"/>
            <p:cNvSpPr>
              <a:spLocks noChangeArrowheads="1"/>
            </p:cNvSpPr>
            <p:nvPr/>
          </p:nvSpPr>
          <p:spPr bwMode="auto">
            <a:xfrm rot="-5400000">
              <a:off x="6308353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52" name="AutoShape 32"/>
            <p:cNvSpPr>
              <a:spLocks noChangeArrowheads="1"/>
            </p:cNvSpPr>
            <p:nvPr/>
          </p:nvSpPr>
          <p:spPr bwMode="auto">
            <a:xfrm rot="-5400000">
              <a:off x="6740401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grpSp>
        <p:nvGrpSpPr>
          <p:cNvPr id="16" name="Gruppieren 90"/>
          <p:cNvGrpSpPr>
            <a:grpSpLocks/>
          </p:cNvGrpSpPr>
          <p:nvPr/>
        </p:nvGrpSpPr>
        <p:grpSpPr bwMode="auto">
          <a:xfrm rot="-5400000">
            <a:off x="2570307" y="3290213"/>
            <a:ext cx="979200" cy="287337"/>
            <a:chOff x="5444481" y="3941439"/>
            <a:chExt cx="1584052" cy="360365"/>
          </a:xfrm>
          <a:solidFill>
            <a:srgbClr val="FF0000"/>
          </a:solidFill>
        </p:grpSpPr>
        <p:sp>
          <p:nvSpPr>
            <p:cNvPr id="54" name="AutoShape 32"/>
            <p:cNvSpPr>
              <a:spLocks noChangeArrowheads="1"/>
            </p:cNvSpPr>
            <p:nvPr/>
          </p:nvSpPr>
          <p:spPr bwMode="auto">
            <a:xfrm rot="-5400000">
              <a:off x="5372249" y="4013673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55" name="AutoShape 32"/>
            <p:cNvSpPr>
              <a:spLocks noChangeArrowheads="1"/>
            </p:cNvSpPr>
            <p:nvPr/>
          </p:nvSpPr>
          <p:spPr bwMode="auto">
            <a:xfrm rot="-5400000">
              <a:off x="5804297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56" name="AutoShape 32"/>
            <p:cNvSpPr>
              <a:spLocks noChangeArrowheads="1"/>
            </p:cNvSpPr>
            <p:nvPr/>
          </p:nvSpPr>
          <p:spPr bwMode="auto">
            <a:xfrm rot="-5400000">
              <a:off x="6308353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57" name="AutoShape 32"/>
            <p:cNvSpPr>
              <a:spLocks noChangeArrowheads="1"/>
            </p:cNvSpPr>
            <p:nvPr/>
          </p:nvSpPr>
          <p:spPr bwMode="auto">
            <a:xfrm rot="-5400000">
              <a:off x="6740401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grpSp>
        <p:nvGrpSpPr>
          <p:cNvPr id="21" name="Gruppieren 95"/>
          <p:cNvGrpSpPr>
            <a:grpSpLocks/>
          </p:cNvGrpSpPr>
          <p:nvPr/>
        </p:nvGrpSpPr>
        <p:grpSpPr bwMode="auto">
          <a:xfrm rot="5400000">
            <a:off x="1490014" y="3256298"/>
            <a:ext cx="979200" cy="288925"/>
            <a:chOff x="5444481" y="3941439"/>
            <a:chExt cx="1584052" cy="360365"/>
          </a:xfrm>
          <a:solidFill>
            <a:srgbClr val="FF0000"/>
          </a:solidFill>
        </p:grpSpPr>
        <p:sp>
          <p:nvSpPr>
            <p:cNvPr id="59" name="AutoShape 32"/>
            <p:cNvSpPr>
              <a:spLocks noChangeArrowheads="1"/>
            </p:cNvSpPr>
            <p:nvPr/>
          </p:nvSpPr>
          <p:spPr bwMode="auto">
            <a:xfrm rot="-5400000">
              <a:off x="5372249" y="4013673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60" name="AutoShape 32"/>
            <p:cNvSpPr>
              <a:spLocks noChangeArrowheads="1"/>
            </p:cNvSpPr>
            <p:nvPr/>
          </p:nvSpPr>
          <p:spPr bwMode="auto">
            <a:xfrm rot="-5400000">
              <a:off x="5804297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61" name="AutoShape 32"/>
            <p:cNvSpPr>
              <a:spLocks noChangeArrowheads="1"/>
            </p:cNvSpPr>
            <p:nvPr/>
          </p:nvSpPr>
          <p:spPr bwMode="auto">
            <a:xfrm rot="-5400000">
              <a:off x="6308353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62" name="AutoShape 32"/>
            <p:cNvSpPr>
              <a:spLocks noChangeArrowheads="1"/>
            </p:cNvSpPr>
            <p:nvPr/>
          </p:nvSpPr>
          <p:spPr bwMode="auto">
            <a:xfrm rot="-5400000">
              <a:off x="6740401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grpSp>
        <p:nvGrpSpPr>
          <p:cNvPr id="26" name="Gruppieren 100"/>
          <p:cNvGrpSpPr>
            <a:grpSpLocks/>
          </p:cNvGrpSpPr>
          <p:nvPr/>
        </p:nvGrpSpPr>
        <p:grpSpPr bwMode="auto">
          <a:xfrm rot="-5400000">
            <a:off x="1846263" y="3194172"/>
            <a:ext cx="914400" cy="215900"/>
            <a:chOff x="5444481" y="3941439"/>
            <a:chExt cx="1584052" cy="360365"/>
          </a:xfrm>
          <a:solidFill>
            <a:srgbClr val="FF0000"/>
          </a:solidFill>
        </p:grpSpPr>
        <p:sp>
          <p:nvSpPr>
            <p:cNvPr id="64" name="AutoShape 32"/>
            <p:cNvSpPr>
              <a:spLocks noChangeArrowheads="1"/>
            </p:cNvSpPr>
            <p:nvPr/>
          </p:nvSpPr>
          <p:spPr bwMode="auto">
            <a:xfrm rot="-5400000">
              <a:off x="5372249" y="4013673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65" name="AutoShape 32"/>
            <p:cNvSpPr>
              <a:spLocks noChangeArrowheads="1"/>
            </p:cNvSpPr>
            <p:nvPr/>
          </p:nvSpPr>
          <p:spPr bwMode="auto">
            <a:xfrm rot="-5400000">
              <a:off x="5804297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66" name="AutoShape 32"/>
            <p:cNvSpPr>
              <a:spLocks noChangeArrowheads="1"/>
            </p:cNvSpPr>
            <p:nvPr/>
          </p:nvSpPr>
          <p:spPr bwMode="auto">
            <a:xfrm rot="-5400000">
              <a:off x="6308353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67" name="AutoShape 32"/>
            <p:cNvSpPr>
              <a:spLocks noChangeArrowheads="1"/>
            </p:cNvSpPr>
            <p:nvPr/>
          </p:nvSpPr>
          <p:spPr bwMode="auto">
            <a:xfrm rot="-5400000">
              <a:off x="6740401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grpSp>
        <p:nvGrpSpPr>
          <p:cNvPr id="31" name="Gruppieren 105"/>
          <p:cNvGrpSpPr>
            <a:grpSpLocks/>
          </p:cNvGrpSpPr>
          <p:nvPr/>
        </p:nvGrpSpPr>
        <p:grpSpPr bwMode="auto">
          <a:xfrm rot="5400000">
            <a:off x="2278064" y="3194172"/>
            <a:ext cx="914400" cy="215900"/>
            <a:chOff x="5444481" y="3941439"/>
            <a:chExt cx="1584052" cy="360365"/>
          </a:xfrm>
          <a:solidFill>
            <a:srgbClr val="FF0000"/>
          </a:solidFill>
        </p:grpSpPr>
        <p:sp>
          <p:nvSpPr>
            <p:cNvPr id="69" name="AutoShape 32"/>
            <p:cNvSpPr>
              <a:spLocks noChangeArrowheads="1"/>
            </p:cNvSpPr>
            <p:nvPr/>
          </p:nvSpPr>
          <p:spPr bwMode="auto">
            <a:xfrm rot="-5400000">
              <a:off x="5372249" y="4013673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70" name="AutoShape 32"/>
            <p:cNvSpPr>
              <a:spLocks noChangeArrowheads="1"/>
            </p:cNvSpPr>
            <p:nvPr/>
          </p:nvSpPr>
          <p:spPr bwMode="auto">
            <a:xfrm rot="-5400000">
              <a:off x="5804297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71" name="AutoShape 32"/>
            <p:cNvSpPr>
              <a:spLocks noChangeArrowheads="1"/>
            </p:cNvSpPr>
            <p:nvPr/>
          </p:nvSpPr>
          <p:spPr bwMode="auto">
            <a:xfrm rot="-5400000">
              <a:off x="6308353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72" name="AutoShape 32"/>
            <p:cNvSpPr>
              <a:spLocks noChangeArrowheads="1"/>
            </p:cNvSpPr>
            <p:nvPr/>
          </p:nvSpPr>
          <p:spPr bwMode="auto">
            <a:xfrm rot="-5400000">
              <a:off x="6740401" y="4013671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sp>
        <p:nvSpPr>
          <p:cNvPr id="73" name="AutoShape 32"/>
          <p:cNvSpPr>
            <a:spLocks noChangeArrowheads="1"/>
          </p:cNvSpPr>
          <p:nvPr/>
        </p:nvSpPr>
        <p:spPr bwMode="auto">
          <a:xfrm>
            <a:off x="3004380" y="2192330"/>
            <a:ext cx="979762" cy="26127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33"/>
          </a:p>
        </p:txBody>
      </p:sp>
      <p:sp>
        <p:nvSpPr>
          <p:cNvPr id="74" name="AutoShape 32"/>
          <p:cNvSpPr>
            <a:spLocks noChangeArrowheads="1"/>
          </p:cNvSpPr>
          <p:nvPr/>
        </p:nvSpPr>
        <p:spPr bwMode="auto">
          <a:xfrm rot="2232604">
            <a:off x="6953285" y="3484155"/>
            <a:ext cx="821746" cy="268451"/>
          </a:xfrm>
          <a:prstGeom prst="rightArrow">
            <a:avLst>
              <a:gd name="adj1" fmla="val 50000"/>
              <a:gd name="adj2" fmla="val 454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33"/>
          </a:p>
        </p:txBody>
      </p:sp>
      <p:sp>
        <p:nvSpPr>
          <p:cNvPr id="75" name="Rechteck 74"/>
          <p:cNvSpPr/>
          <p:nvPr/>
        </p:nvSpPr>
        <p:spPr>
          <a:xfrm>
            <a:off x="3203848" y="3607694"/>
            <a:ext cx="1306063" cy="53905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90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Биогаз</a:t>
            </a:r>
            <a:endParaRPr lang="de-DE" sz="2903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130411" y="5283848"/>
            <a:ext cx="5878574" cy="10974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Около</a:t>
            </a:r>
            <a:r>
              <a:rPr lang="de-CH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50 % </a:t>
            </a:r>
            <a:r>
              <a:rPr lang="ru-RU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метана</a:t>
            </a:r>
            <a:r>
              <a:rPr lang="de-CH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(CH</a:t>
            </a:r>
            <a:r>
              <a:rPr lang="de-CH" sz="1633" b="1" spc="45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Около</a:t>
            </a:r>
            <a:r>
              <a:rPr lang="de-CH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40 % </a:t>
            </a:r>
            <a:r>
              <a:rPr lang="ru-RU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углекислого газа</a:t>
            </a:r>
            <a:r>
              <a:rPr lang="de-CH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</a:t>
            </a:r>
            <a:r>
              <a:rPr lang="de-CH" sz="1633" b="1" spc="45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Около</a:t>
            </a:r>
            <a:r>
              <a:rPr lang="de-CH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4 % </a:t>
            </a:r>
            <a:r>
              <a:rPr lang="ru-RU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окись азота</a:t>
            </a:r>
            <a:r>
              <a:rPr lang="de-CH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</a:t>
            </a:r>
            <a:r>
              <a:rPr lang="de-CH" sz="1633" b="1" spc="45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Около</a:t>
            </a:r>
            <a:r>
              <a:rPr lang="de-CH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6 % </a:t>
            </a:r>
            <a:r>
              <a:rPr lang="ru-RU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воды</a:t>
            </a:r>
            <a:r>
              <a:rPr lang="de-CH" sz="1633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(H</a:t>
            </a:r>
            <a:r>
              <a:rPr lang="de-CH" sz="1633" b="1" spc="45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de-CH" sz="1633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O)</a:t>
            </a:r>
          </a:p>
        </p:txBody>
      </p:sp>
      <p:sp>
        <p:nvSpPr>
          <p:cNvPr id="77" name="Rechteck 76"/>
          <p:cNvSpPr/>
          <p:nvPr/>
        </p:nvSpPr>
        <p:spPr>
          <a:xfrm>
            <a:off x="130410" y="4992553"/>
            <a:ext cx="3024554" cy="362933"/>
          </a:xfrm>
          <a:prstGeom prst="rect">
            <a:avLst/>
          </a:prstGeom>
          <a:noFill/>
        </p:spPr>
        <p:txBody>
          <a:bodyPr wrap="square" lIns="82944" tIns="41472" rIns="82944" bIns="4147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14" b="1" u="sng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Биогаз </a:t>
            </a:r>
            <a:r>
              <a:rPr lang="de-DE" sz="1814" b="1" u="sng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1814" b="1" u="sng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Свалочный газ</a:t>
            </a:r>
            <a:r>
              <a:rPr lang="de-DE" sz="1814" b="1" u="sng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de-DE" sz="1814" b="1" u="sng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8" name="Grafik 77" descr="Turm1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5576" y="4413125"/>
            <a:ext cx="914445" cy="614079"/>
          </a:xfrm>
          <a:prstGeom prst="rect">
            <a:avLst/>
          </a:prstGeom>
        </p:spPr>
      </p:pic>
      <p:grpSp>
        <p:nvGrpSpPr>
          <p:cNvPr id="34" name="Gruppieren 78"/>
          <p:cNvGrpSpPr/>
          <p:nvPr/>
        </p:nvGrpSpPr>
        <p:grpSpPr>
          <a:xfrm>
            <a:off x="1110173" y="2845505"/>
            <a:ext cx="5833205" cy="1567912"/>
            <a:chOff x="1295896" y="2420888"/>
            <a:chExt cx="6430703" cy="1728514"/>
          </a:xfrm>
        </p:grpSpPr>
        <p:grpSp>
          <p:nvGrpSpPr>
            <p:cNvPr id="38" name="Gruppieren 79"/>
            <p:cNvGrpSpPr/>
            <p:nvPr/>
          </p:nvGrpSpPr>
          <p:grpSpPr>
            <a:xfrm>
              <a:off x="1295896" y="2564582"/>
              <a:ext cx="6430703" cy="1584820"/>
              <a:chOff x="1295896" y="2204864"/>
              <a:chExt cx="6430703" cy="1584820"/>
            </a:xfrm>
          </p:grpSpPr>
          <p:sp>
            <p:nvSpPr>
              <p:cNvPr id="83" name="AutoShape 32"/>
              <p:cNvSpPr>
                <a:spLocks noChangeArrowheads="1"/>
              </p:cNvSpPr>
              <p:nvPr/>
            </p:nvSpPr>
            <p:spPr bwMode="auto">
              <a:xfrm rot="-5400000">
                <a:off x="5267171" y="3202141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84" name="AutoShape 32"/>
              <p:cNvSpPr>
                <a:spLocks noChangeArrowheads="1"/>
              </p:cNvSpPr>
              <p:nvPr/>
            </p:nvSpPr>
            <p:spPr bwMode="auto">
              <a:xfrm rot="-5400000">
                <a:off x="3682995" y="2266037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85" name="AutoShape 32"/>
              <p:cNvSpPr>
                <a:spLocks noChangeArrowheads="1"/>
              </p:cNvSpPr>
              <p:nvPr/>
            </p:nvSpPr>
            <p:spPr bwMode="auto">
              <a:xfrm rot="16200000">
                <a:off x="7427411" y="3490495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86" name="AutoShape 32"/>
              <p:cNvSpPr>
                <a:spLocks noChangeArrowheads="1"/>
              </p:cNvSpPr>
              <p:nvPr/>
            </p:nvSpPr>
            <p:spPr bwMode="auto">
              <a:xfrm rot="-5400000">
                <a:off x="4691107" y="2770093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87" name="AutoShape 32"/>
              <p:cNvSpPr>
                <a:spLocks noChangeArrowheads="1"/>
              </p:cNvSpPr>
              <p:nvPr/>
            </p:nvSpPr>
            <p:spPr bwMode="auto">
              <a:xfrm rot="-5400000">
                <a:off x="1234723" y="3274149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88" name="AutoShape 32"/>
              <p:cNvSpPr>
                <a:spLocks noChangeArrowheads="1"/>
              </p:cNvSpPr>
              <p:nvPr/>
            </p:nvSpPr>
            <p:spPr bwMode="auto">
              <a:xfrm rot="-5400000">
                <a:off x="4187051" y="2482061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</p:grpSp>
        <p:sp>
          <p:nvSpPr>
            <p:cNvPr id="81" name="AutoShape 32"/>
            <p:cNvSpPr>
              <a:spLocks noChangeArrowheads="1"/>
            </p:cNvSpPr>
            <p:nvPr/>
          </p:nvSpPr>
          <p:spPr bwMode="auto">
            <a:xfrm rot="16200000">
              <a:off x="2602875" y="2482061"/>
              <a:ext cx="360362" cy="238015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82" name="AutoShape 32"/>
            <p:cNvSpPr>
              <a:spLocks noChangeArrowheads="1"/>
            </p:cNvSpPr>
            <p:nvPr/>
          </p:nvSpPr>
          <p:spPr bwMode="auto">
            <a:xfrm rot="16200000">
              <a:off x="3250947" y="2482061"/>
              <a:ext cx="360362" cy="238015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grpSp>
        <p:nvGrpSpPr>
          <p:cNvPr id="40" name="Gruppieren 88"/>
          <p:cNvGrpSpPr/>
          <p:nvPr/>
        </p:nvGrpSpPr>
        <p:grpSpPr>
          <a:xfrm>
            <a:off x="1612765" y="2649553"/>
            <a:ext cx="5833205" cy="1567912"/>
            <a:chOff x="1295896" y="2420888"/>
            <a:chExt cx="6430703" cy="1728514"/>
          </a:xfrm>
        </p:grpSpPr>
        <p:grpSp>
          <p:nvGrpSpPr>
            <p:cNvPr id="43" name="Gruppieren 77"/>
            <p:cNvGrpSpPr/>
            <p:nvPr/>
          </p:nvGrpSpPr>
          <p:grpSpPr>
            <a:xfrm>
              <a:off x="1295896" y="2564582"/>
              <a:ext cx="6430703" cy="1584820"/>
              <a:chOff x="1295896" y="2204864"/>
              <a:chExt cx="6430703" cy="1584820"/>
            </a:xfrm>
          </p:grpSpPr>
          <p:sp>
            <p:nvSpPr>
              <p:cNvPr id="93" name="AutoShape 32"/>
              <p:cNvSpPr>
                <a:spLocks noChangeArrowheads="1"/>
              </p:cNvSpPr>
              <p:nvPr/>
            </p:nvSpPr>
            <p:spPr bwMode="auto">
              <a:xfrm rot="-5400000">
                <a:off x="5267171" y="3202141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94" name="AutoShape 32"/>
              <p:cNvSpPr>
                <a:spLocks noChangeArrowheads="1"/>
              </p:cNvSpPr>
              <p:nvPr/>
            </p:nvSpPr>
            <p:spPr bwMode="auto">
              <a:xfrm rot="-5400000">
                <a:off x="3682995" y="2266037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95" name="AutoShape 32"/>
              <p:cNvSpPr>
                <a:spLocks noChangeArrowheads="1"/>
              </p:cNvSpPr>
              <p:nvPr/>
            </p:nvSpPr>
            <p:spPr bwMode="auto">
              <a:xfrm rot="16200000">
                <a:off x="7427411" y="3490495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96" name="AutoShape 32"/>
              <p:cNvSpPr>
                <a:spLocks noChangeArrowheads="1"/>
              </p:cNvSpPr>
              <p:nvPr/>
            </p:nvSpPr>
            <p:spPr bwMode="auto">
              <a:xfrm rot="-5400000">
                <a:off x="4691107" y="2770093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97" name="AutoShape 32"/>
              <p:cNvSpPr>
                <a:spLocks noChangeArrowheads="1"/>
              </p:cNvSpPr>
              <p:nvPr/>
            </p:nvSpPr>
            <p:spPr bwMode="auto">
              <a:xfrm rot="-5400000">
                <a:off x="1234723" y="3274149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98" name="AutoShape 32"/>
              <p:cNvSpPr>
                <a:spLocks noChangeArrowheads="1"/>
              </p:cNvSpPr>
              <p:nvPr/>
            </p:nvSpPr>
            <p:spPr bwMode="auto">
              <a:xfrm rot="-5400000">
                <a:off x="4187051" y="2482061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</p:grpSp>
        <p:sp>
          <p:nvSpPr>
            <p:cNvPr id="91" name="AutoShape 32"/>
            <p:cNvSpPr>
              <a:spLocks noChangeArrowheads="1"/>
            </p:cNvSpPr>
            <p:nvPr/>
          </p:nvSpPr>
          <p:spPr bwMode="auto">
            <a:xfrm rot="16200000">
              <a:off x="2602875" y="2482061"/>
              <a:ext cx="360362" cy="238015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92" name="AutoShape 32"/>
            <p:cNvSpPr>
              <a:spLocks noChangeArrowheads="1"/>
            </p:cNvSpPr>
            <p:nvPr/>
          </p:nvSpPr>
          <p:spPr bwMode="auto">
            <a:xfrm rot="16200000">
              <a:off x="3250947" y="2482061"/>
              <a:ext cx="360362" cy="238015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grpSp>
        <p:nvGrpSpPr>
          <p:cNvPr id="48" name="Gruppieren 98"/>
          <p:cNvGrpSpPr/>
          <p:nvPr/>
        </p:nvGrpSpPr>
        <p:grpSpPr>
          <a:xfrm>
            <a:off x="1306126" y="2910823"/>
            <a:ext cx="5833205" cy="1567912"/>
            <a:chOff x="1295896" y="2420888"/>
            <a:chExt cx="6430703" cy="1728514"/>
          </a:xfrm>
        </p:grpSpPr>
        <p:grpSp>
          <p:nvGrpSpPr>
            <p:cNvPr id="53" name="Gruppieren 77"/>
            <p:cNvGrpSpPr/>
            <p:nvPr/>
          </p:nvGrpSpPr>
          <p:grpSpPr>
            <a:xfrm>
              <a:off x="1295896" y="2564582"/>
              <a:ext cx="6430703" cy="1584820"/>
              <a:chOff x="1295896" y="2204864"/>
              <a:chExt cx="6430703" cy="1584820"/>
            </a:xfrm>
          </p:grpSpPr>
          <p:sp>
            <p:nvSpPr>
              <p:cNvPr id="103" name="AutoShape 32"/>
              <p:cNvSpPr>
                <a:spLocks noChangeArrowheads="1"/>
              </p:cNvSpPr>
              <p:nvPr/>
            </p:nvSpPr>
            <p:spPr bwMode="auto">
              <a:xfrm rot="-5400000">
                <a:off x="5267171" y="3202141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04" name="AutoShape 32"/>
              <p:cNvSpPr>
                <a:spLocks noChangeArrowheads="1"/>
              </p:cNvSpPr>
              <p:nvPr/>
            </p:nvSpPr>
            <p:spPr bwMode="auto">
              <a:xfrm rot="-5400000">
                <a:off x="3682995" y="2266037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05" name="AutoShape 32"/>
              <p:cNvSpPr>
                <a:spLocks noChangeArrowheads="1"/>
              </p:cNvSpPr>
              <p:nvPr/>
            </p:nvSpPr>
            <p:spPr bwMode="auto">
              <a:xfrm rot="16200000">
                <a:off x="7427411" y="3490495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06" name="AutoShape 32"/>
              <p:cNvSpPr>
                <a:spLocks noChangeArrowheads="1"/>
              </p:cNvSpPr>
              <p:nvPr/>
            </p:nvSpPr>
            <p:spPr bwMode="auto">
              <a:xfrm rot="-5400000">
                <a:off x="4691107" y="2770093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07" name="AutoShape 32"/>
              <p:cNvSpPr>
                <a:spLocks noChangeArrowheads="1"/>
              </p:cNvSpPr>
              <p:nvPr/>
            </p:nvSpPr>
            <p:spPr bwMode="auto">
              <a:xfrm rot="-5400000">
                <a:off x="1234723" y="3274149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08" name="AutoShape 32"/>
              <p:cNvSpPr>
                <a:spLocks noChangeArrowheads="1"/>
              </p:cNvSpPr>
              <p:nvPr/>
            </p:nvSpPr>
            <p:spPr bwMode="auto">
              <a:xfrm rot="-5400000">
                <a:off x="4187051" y="2482061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</p:grpSp>
        <p:sp>
          <p:nvSpPr>
            <p:cNvPr id="101" name="AutoShape 32"/>
            <p:cNvSpPr>
              <a:spLocks noChangeArrowheads="1"/>
            </p:cNvSpPr>
            <p:nvPr/>
          </p:nvSpPr>
          <p:spPr bwMode="auto">
            <a:xfrm rot="16200000">
              <a:off x="2602875" y="2482061"/>
              <a:ext cx="360362" cy="238015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102" name="AutoShape 32"/>
            <p:cNvSpPr>
              <a:spLocks noChangeArrowheads="1"/>
            </p:cNvSpPr>
            <p:nvPr/>
          </p:nvSpPr>
          <p:spPr bwMode="auto">
            <a:xfrm rot="16200000">
              <a:off x="3250947" y="2482061"/>
              <a:ext cx="360362" cy="238015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grpSp>
        <p:nvGrpSpPr>
          <p:cNvPr id="58" name="Gruppieren 108"/>
          <p:cNvGrpSpPr/>
          <p:nvPr/>
        </p:nvGrpSpPr>
        <p:grpSpPr>
          <a:xfrm>
            <a:off x="1444366" y="2845505"/>
            <a:ext cx="5833205" cy="1567912"/>
            <a:chOff x="1295896" y="2420888"/>
            <a:chExt cx="6430703" cy="1728514"/>
          </a:xfrm>
        </p:grpSpPr>
        <p:grpSp>
          <p:nvGrpSpPr>
            <p:cNvPr id="63" name="Gruppieren 77"/>
            <p:cNvGrpSpPr/>
            <p:nvPr/>
          </p:nvGrpSpPr>
          <p:grpSpPr>
            <a:xfrm>
              <a:off x="1295896" y="2564582"/>
              <a:ext cx="6430703" cy="1584820"/>
              <a:chOff x="1295896" y="2204864"/>
              <a:chExt cx="6430703" cy="1584820"/>
            </a:xfrm>
          </p:grpSpPr>
          <p:sp>
            <p:nvSpPr>
              <p:cNvPr id="113" name="AutoShape 32"/>
              <p:cNvSpPr>
                <a:spLocks noChangeArrowheads="1"/>
              </p:cNvSpPr>
              <p:nvPr/>
            </p:nvSpPr>
            <p:spPr bwMode="auto">
              <a:xfrm rot="-5400000">
                <a:off x="5267171" y="3202141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14" name="AutoShape 32"/>
              <p:cNvSpPr>
                <a:spLocks noChangeArrowheads="1"/>
              </p:cNvSpPr>
              <p:nvPr/>
            </p:nvSpPr>
            <p:spPr bwMode="auto">
              <a:xfrm rot="-5400000">
                <a:off x="3682995" y="2266037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15" name="AutoShape 32"/>
              <p:cNvSpPr>
                <a:spLocks noChangeArrowheads="1"/>
              </p:cNvSpPr>
              <p:nvPr/>
            </p:nvSpPr>
            <p:spPr bwMode="auto">
              <a:xfrm rot="16200000">
                <a:off x="7427411" y="3490495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16" name="AutoShape 32"/>
              <p:cNvSpPr>
                <a:spLocks noChangeArrowheads="1"/>
              </p:cNvSpPr>
              <p:nvPr/>
            </p:nvSpPr>
            <p:spPr bwMode="auto">
              <a:xfrm rot="-5400000">
                <a:off x="4691107" y="2770093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17" name="AutoShape 32"/>
              <p:cNvSpPr>
                <a:spLocks noChangeArrowheads="1"/>
              </p:cNvSpPr>
              <p:nvPr/>
            </p:nvSpPr>
            <p:spPr bwMode="auto">
              <a:xfrm rot="-5400000">
                <a:off x="1234723" y="3274149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18" name="AutoShape 32"/>
              <p:cNvSpPr>
                <a:spLocks noChangeArrowheads="1"/>
              </p:cNvSpPr>
              <p:nvPr/>
            </p:nvSpPr>
            <p:spPr bwMode="auto">
              <a:xfrm rot="-5400000">
                <a:off x="4187051" y="2482061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</p:grpSp>
        <p:sp>
          <p:nvSpPr>
            <p:cNvPr id="111" name="AutoShape 32"/>
            <p:cNvSpPr>
              <a:spLocks noChangeArrowheads="1"/>
            </p:cNvSpPr>
            <p:nvPr/>
          </p:nvSpPr>
          <p:spPr bwMode="auto">
            <a:xfrm rot="16200000">
              <a:off x="2602875" y="2482061"/>
              <a:ext cx="360362" cy="238015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112" name="AutoShape 32"/>
            <p:cNvSpPr>
              <a:spLocks noChangeArrowheads="1"/>
            </p:cNvSpPr>
            <p:nvPr/>
          </p:nvSpPr>
          <p:spPr bwMode="auto">
            <a:xfrm rot="16200000">
              <a:off x="3250947" y="2482061"/>
              <a:ext cx="360362" cy="238015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grpSp>
        <p:nvGrpSpPr>
          <p:cNvPr id="68" name="Gruppieren 118"/>
          <p:cNvGrpSpPr/>
          <p:nvPr/>
        </p:nvGrpSpPr>
        <p:grpSpPr>
          <a:xfrm>
            <a:off x="1313731" y="2722475"/>
            <a:ext cx="5833205" cy="1567912"/>
            <a:chOff x="1295896" y="2420888"/>
            <a:chExt cx="6430703" cy="1728514"/>
          </a:xfrm>
        </p:grpSpPr>
        <p:grpSp>
          <p:nvGrpSpPr>
            <p:cNvPr id="79" name="Gruppieren 77"/>
            <p:cNvGrpSpPr/>
            <p:nvPr/>
          </p:nvGrpSpPr>
          <p:grpSpPr>
            <a:xfrm>
              <a:off x="1295896" y="2564582"/>
              <a:ext cx="6430703" cy="1584820"/>
              <a:chOff x="1295896" y="2204864"/>
              <a:chExt cx="6430703" cy="1584820"/>
            </a:xfrm>
          </p:grpSpPr>
          <p:sp>
            <p:nvSpPr>
              <p:cNvPr id="123" name="AutoShape 32"/>
              <p:cNvSpPr>
                <a:spLocks noChangeArrowheads="1"/>
              </p:cNvSpPr>
              <p:nvPr/>
            </p:nvSpPr>
            <p:spPr bwMode="auto">
              <a:xfrm rot="-5400000">
                <a:off x="5267171" y="3202141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24" name="AutoShape 32"/>
              <p:cNvSpPr>
                <a:spLocks noChangeArrowheads="1"/>
              </p:cNvSpPr>
              <p:nvPr/>
            </p:nvSpPr>
            <p:spPr bwMode="auto">
              <a:xfrm rot="-5400000">
                <a:off x="3682995" y="2266037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25" name="AutoShape 32"/>
              <p:cNvSpPr>
                <a:spLocks noChangeArrowheads="1"/>
              </p:cNvSpPr>
              <p:nvPr/>
            </p:nvSpPr>
            <p:spPr bwMode="auto">
              <a:xfrm rot="16200000">
                <a:off x="7427411" y="3490495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26" name="AutoShape 32"/>
              <p:cNvSpPr>
                <a:spLocks noChangeArrowheads="1"/>
              </p:cNvSpPr>
              <p:nvPr/>
            </p:nvSpPr>
            <p:spPr bwMode="auto">
              <a:xfrm rot="-5400000">
                <a:off x="4691107" y="2770093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27" name="AutoShape 32"/>
              <p:cNvSpPr>
                <a:spLocks noChangeArrowheads="1"/>
              </p:cNvSpPr>
              <p:nvPr/>
            </p:nvSpPr>
            <p:spPr bwMode="auto">
              <a:xfrm rot="-5400000">
                <a:off x="1234723" y="3274149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  <p:sp>
            <p:nvSpPr>
              <p:cNvPr id="128" name="AutoShape 32"/>
              <p:cNvSpPr>
                <a:spLocks noChangeArrowheads="1"/>
              </p:cNvSpPr>
              <p:nvPr/>
            </p:nvSpPr>
            <p:spPr bwMode="auto">
              <a:xfrm rot="-5400000">
                <a:off x="4187051" y="2482061"/>
                <a:ext cx="360362" cy="238015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33"/>
              </a:p>
            </p:txBody>
          </p:sp>
        </p:grpSp>
        <p:sp>
          <p:nvSpPr>
            <p:cNvPr id="121" name="AutoShape 32"/>
            <p:cNvSpPr>
              <a:spLocks noChangeArrowheads="1"/>
            </p:cNvSpPr>
            <p:nvPr/>
          </p:nvSpPr>
          <p:spPr bwMode="auto">
            <a:xfrm rot="16200000">
              <a:off x="2602875" y="2482061"/>
              <a:ext cx="360362" cy="238015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122" name="AutoShape 32"/>
            <p:cNvSpPr>
              <a:spLocks noChangeArrowheads="1"/>
            </p:cNvSpPr>
            <p:nvPr/>
          </p:nvSpPr>
          <p:spPr bwMode="auto">
            <a:xfrm rot="16200000">
              <a:off x="3250947" y="2482061"/>
              <a:ext cx="360362" cy="238015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33"/>
            </a:p>
          </p:txBody>
        </p:sp>
      </p:grpSp>
      <p:sp>
        <p:nvSpPr>
          <p:cNvPr id="129" name="AutoShape 32"/>
          <p:cNvSpPr>
            <a:spLocks noChangeArrowheads="1"/>
          </p:cNvSpPr>
          <p:nvPr/>
        </p:nvSpPr>
        <p:spPr bwMode="auto">
          <a:xfrm>
            <a:off x="5225175" y="3041458"/>
            <a:ext cx="979762" cy="26127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33"/>
          </a:p>
        </p:txBody>
      </p:sp>
    </p:spTree>
    <p:extLst>
      <p:ext uri="{BB962C8B-B14F-4D97-AF65-F5344CB8AC3E}">
        <p14:creationId xmlns:p14="http://schemas.microsoft.com/office/powerpoint/2010/main" xmlns="" val="7458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7 0.03148 L -0.00457 -0.33588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 L 0 -0.36736  E" pathEditMode="relative" ptsTypes="">
                                      <p:cBhvr>
                                        <p:cTn id="2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 L 0 -0.36736  E" pathEditMode="relative" ptsTypes="">
                                      <p:cBhvr>
                                        <p:cTn id="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 0  L 0 -0.36736  E" pathEditMode="relative" ptsTypes="">
                                      <p:cBhvr>
                                        <p:cTn id="3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0.00457 0.03148 L -0.00457 -0.33588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6" y="796208"/>
            <a:ext cx="8929716" cy="1643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298" y="3445004"/>
            <a:ext cx="4338902" cy="3013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Технология</a:t>
            </a:r>
            <a:r>
              <a:rPr sz="2000" spc="-20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Местонахождение</a:t>
            </a:r>
            <a:r>
              <a:rPr sz="2000" b="1" spc="-15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 marR="1285240">
              <a:lnSpc>
                <a:spcPct val="150000"/>
              </a:lnSpc>
              <a:spcBef>
                <a:spcPts val="600"/>
              </a:spcBef>
            </a:pPr>
            <a:r>
              <a:rPr lang="ru-RU" sz="2000" b="1" spc="-10" dirty="0" smtClean="0">
                <a:solidFill>
                  <a:srgbClr val="004C93"/>
                </a:solidFill>
                <a:latin typeface="Times New Roman"/>
                <a:cs typeface="Times New Roman"/>
              </a:rPr>
              <a:t>Установленная м</a:t>
            </a:r>
            <a:r>
              <a:rPr sz="2000" b="1" spc="-5" dirty="0" smtClean="0">
                <a:solidFill>
                  <a:srgbClr val="004C93"/>
                </a:solidFill>
                <a:latin typeface="Times New Roman"/>
                <a:cs typeface="Times New Roman"/>
              </a:rPr>
              <a:t>о</a:t>
            </a:r>
            <a:r>
              <a:rPr lang="ru-RU" sz="2000" b="1" spc="-5" dirty="0" err="1" smtClean="0">
                <a:solidFill>
                  <a:srgbClr val="004C93"/>
                </a:solidFill>
                <a:latin typeface="Times New Roman"/>
                <a:cs typeface="Times New Roman"/>
              </a:rPr>
              <a:t>щн</a:t>
            </a:r>
            <a:r>
              <a:rPr sz="2000" b="1" spc="-5" dirty="0" err="1" smtClean="0">
                <a:solidFill>
                  <a:srgbClr val="004C93"/>
                </a:solidFill>
                <a:latin typeface="Times New Roman"/>
                <a:cs typeface="Times New Roman"/>
              </a:rPr>
              <a:t>ость</a:t>
            </a:r>
            <a:r>
              <a:rPr sz="2000" b="1" spc="-5" dirty="0">
                <a:solidFill>
                  <a:srgbClr val="0061A4"/>
                </a:solidFill>
                <a:latin typeface="Times New Roman"/>
                <a:cs typeface="Times New Roman"/>
              </a:rPr>
              <a:t>:  </a:t>
            </a:r>
            <a:endParaRPr lang="ru-RU" sz="2000" b="1" spc="-5" dirty="0" smtClean="0">
              <a:solidFill>
                <a:srgbClr val="0061A4"/>
              </a:solidFill>
              <a:latin typeface="Times New Roman"/>
              <a:cs typeface="Times New Roman"/>
            </a:endParaRPr>
          </a:p>
          <a:p>
            <a:pPr marL="12700" marR="1285240">
              <a:lnSpc>
                <a:spcPct val="150000"/>
              </a:lnSpc>
              <a:spcBef>
                <a:spcPts val="600"/>
              </a:spcBef>
            </a:pPr>
            <a:r>
              <a:rPr sz="2000" b="1" spc="-15" dirty="0" err="1" smtClean="0">
                <a:solidFill>
                  <a:srgbClr val="004C93"/>
                </a:solidFill>
                <a:latin typeface="Times New Roman"/>
                <a:cs typeface="Times New Roman"/>
              </a:rPr>
              <a:t>Начало</a:t>
            </a:r>
            <a:r>
              <a:rPr sz="2000" b="1" spc="-40" dirty="0" smtClean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строительства</a:t>
            </a:r>
            <a:r>
              <a:rPr sz="2000" b="1" spc="-5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20" dirty="0">
                <a:solidFill>
                  <a:srgbClr val="004C93"/>
                </a:solidFill>
                <a:latin typeface="Times New Roman"/>
                <a:cs typeface="Times New Roman"/>
              </a:rPr>
              <a:t>Ввод 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в</a:t>
            </a:r>
            <a:r>
              <a:rPr sz="2000" b="1" spc="5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эксплуатацию</a:t>
            </a:r>
            <a:r>
              <a:rPr sz="2000" b="1" spc="-15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10" dirty="0">
                <a:solidFill>
                  <a:srgbClr val="004C93"/>
                </a:solidFill>
                <a:latin typeface="Times New Roman"/>
                <a:cs typeface="Times New Roman"/>
              </a:rPr>
              <a:t>Плановое 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расширение </a:t>
            </a:r>
            <a:r>
              <a:rPr sz="2000" b="1" dirty="0" err="1">
                <a:solidFill>
                  <a:srgbClr val="004C93"/>
                </a:solidFill>
                <a:latin typeface="Times New Roman"/>
                <a:cs typeface="Times New Roman"/>
              </a:rPr>
              <a:t>до</a:t>
            </a: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4C93"/>
                </a:solidFill>
                <a:latin typeface="Times New Roman"/>
                <a:cs typeface="Times New Roman"/>
              </a:rPr>
              <a:t>6</a:t>
            </a:r>
            <a:r>
              <a:rPr lang="ru-RU" sz="2000" b="1" dirty="0" smtClean="0">
                <a:solidFill>
                  <a:srgbClr val="004C93"/>
                </a:solidFill>
                <a:latin typeface="Times New Roman"/>
                <a:cs typeface="Times New Roman"/>
              </a:rPr>
              <a:t>,</a:t>
            </a:r>
            <a:r>
              <a:rPr sz="2000" b="1" dirty="0" smtClean="0">
                <a:solidFill>
                  <a:srgbClr val="0061A4"/>
                </a:solidFill>
                <a:latin typeface="Times New Roman"/>
                <a:cs typeface="Times New Roman"/>
              </a:rPr>
              <a:t>2</a:t>
            </a:r>
            <a:r>
              <a:rPr sz="2000" b="1" spc="-45" dirty="0" smtClean="0">
                <a:solidFill>
                  <a:srgbClr val="0061A4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МВт</a:t>
            </a:r>
            <a:r>
              <a:rPr sz="2000" b="1" spc="-5" dirty="0">
                <a:solidFill>
                  <a:srgbClr val="0061A4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2299" y="3445004"/>
            <a:ext cx="3391535" cy="292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4C93"/>
                </a:solidFill>
                <a:latin typeface="Times New Roman"/>
                <a:cs typeface="Times New Roman"/>
              </a:rPr>
              <a:t>Дегазация 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полигонов</a:t>
            </a:r>
            <a:r>
              <a:rPr sz="2000" b="1" spc="-3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ТБО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Минск</a:t>
            </a:r>
            <a:r>
              <a:rPr sz="2000" b="1" spc="-5" dirty="0">
                <a:solidFill>
                  <a:srgbClr val="0061A4"/>
                </a:solidFill>
                <a:latin typeface="Times New Roman"/>
                <a:cs typeface="Times New Roman"/>
              </a:rPr>
              <a:t>, 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Республика</a:t>
            </a:r>
            <a:r>
              <a:rPr sz="2000" b="1" spc="-60" dirty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4C93"/>
                </a:solidFill>
                <a:latin typeface="Times New Roman"/>
                <a:cs typeface="Times New Roman"/>
              </a:rPr>
              <a:t>Беларусь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dirty="0" smtClean="0">
                <a:solidFill>
                  <a:srgbClr val="004C93"/>
                </a:solidFill>
                <a:latin typeface="Times New Roman"/>
                <a:cs typeface="Times New Roman"/>
              </a:rPr>
              <a:t>3,</a:t>
            </a:r>
            <a:r>
              <a:rPr lang="ru-RU" sz="2000" b="1" dirty="0" smtClean="0">
                <a:solidFill>
                  <a:srgbClr val="004C93"/>
                </a:solidFill>
                <a:latin typeface="Times New Roman"/>
                <a:cs typeface="Times New Roman"/>
              </a:rPr>
              <a:t>5</a:t>
            </a:r>
            <a:r>
              <a:rPr sz="2000" b="1" spc="-5" dirty="0" smtClean="0">
                <a:solidFill>
                  <a:srgbClr val="004C9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4C93"/>
                </a:solidFill>
                <a:latin typeface="Times New Roman"/>
                <a:cs typeface="Times New Roman"/>
              </a:rPr>
              <a:t>МВт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0061A4"/>
                </a:solidFill>
                <a:latin typeface="Times New Roman"/>
                <a:cs typeface="Times New Roman"/>
              </a:rPr>
              <a:t>04.08.2009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dirty="0">
                <a:solidFill>
                  <a:srgbClr val="0061A4"/>
                </a:solidFill>
                <a:latin typeface="Times New Roman"/>
                <a:cs typeface="Times New Roman"/>
              </a:rPr>
              <a:t>01.</a:t>
            </a:r>
            <a:r>
              <a:rPr sz="2000" b="1" spc="-100" dirty="0">
                <a:solidFill>
                  <a:srgbClr val="0061A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1A4"/>
                </a:solidFill>
                <a:latin typeface="Times New Roman"/>
                <a:cs typeface="Times New Roman"/>
              </a:rPr>
              <a:t>07.2010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ru-RU" sz="2000" b="1" dirty="0" smtClean="0">
                <a:solidFill>
                  <a:srgbClr val="0061A4"/>
                </a:solidFill>
                <a:latin typeface="Times New Roman"/>
                <a:cs typeface="Times New Roman"/>
              </a:rPr>
              <a:t>2019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1859" y="2502388"/>
            <a:ext cx="4060825" cy="715010"/>
          </a:xfrm>
          <a:custGeom>
            <a:avLst/>
            <a:gdLst/>
            <a:ahLst/>
            <a:cxnLst/>
            <a:rect l="l" t="t" r="r" b="b"/>
            <a:pathLst>
              <a:path w="4060825" h="715010">
                <a:moveTo>
                  <a:pt x="3941212" y="0"/>
                </a:moveTo>
                <a:lnTo>
                  <a:pt x="119066" y="0"/>
                </a:lnTo>
                <a:lnTo>
                  <a:pt x="72720" y="9356"/>
                </a:lnTo>
                <a:lnTo>
                  <a:pt x="34873" y="34873"/>
                </a:lnTo>
                <a:lnTo>
                  <a:pt x="9356" y="72719"/>
                </a:lnTo>
                <a:lnTo>
                  <a:pt x="0" y="119065"/>
                </a:lnTo>
                <a:lnTo>
                  <a:pt x="0" y="595313"/>
                </a:lnTo>
                <a:lnTo>
                  <a:pt x="9356" y="641659"/>
                </a:lnTo>
                <a:lnTo>
                  <a:pt x="34873" y="679505"/>
                </a:lnTo>
                <a:lnTo>
                  <a:pt x="72720" y="705022"/>
                </a:lnTo>
                <a:lnTo>
                  <a:pt x="119066" y="714378"/>
                </a:lnTo>
                <a:lnTo>
                  <a:pt x="3941212" y="714378"/>
                </a:lnTo>
                <a:lnTo>
                  <a:pt x="3987558" y="705022"/>
                </a:lnTo>
                <a:lnTo>
                  <a:pt x="4025405" y="679505"/>
                </a:lnTo>
                <a:lnTo>
                  <a:pt x="4050922" y="641659"/>
                </a:lnTo>
                <a:lnTo>
                  <a:pt x="4060278" y="595313"/>
                </a:lnTo>
                <a:lnTo>
                  <a:pt x="4060278" y="119065"/>
                </a:lnTo>
                <a:lnTo>
                  <a:pt x="4050922" y="72719"/>
                </a:lnTo>
                <a:lnTo>
                  <a:pt x="4025405" y="34873"/>
                </a:lnTo>
                <a:lnTo>
                  <a:pt x="3987558" y="9356"/>
                </a:lnTo>
                <a:lnTo>
                  <a:pt x="394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1859" y="2502389"/>
            <a:ext cx="4060825" cy="715010"/>
          </a:xfrm>
          <a:custGeom>
            <a:avLst/>
            <a:gdLst/>
            <a:ahLst/>
            <a:cxnLst/>
            <a:rect l="l" t="t" r="r" b="b"/>
            <a:pathLst>
              <a:path w="4060825" h="715010">
                <a:moveTo>
                  <a:pt x="0" y="119065"/>
                </a:moveTo>
                <a:lnTo>
                  <a:pt x="9356" y="72720"/>
                </a:lnTo>
                <a:lnTo>
                  <a:pt x="34873" y="34873"/>
                </a:lnTo>
                <a:lnTo>
                  <a:pt x="72720" y="9356"/>
                </a:lnTo>
                <a:lnTo>
                  <a:pt x="119066" y="0"/>
                </a:lnTo>
                <a:lnTo>
                  <a:pt x="3941211" y="0"/>
                </a:lnTo>
                <a:lnTo>
                  <a:pt x="3987558" y="9356"/>
                </a:lnTo>
                <a:lnTo>
                  <a:pt x="4025404" y="34873"/>
                </a:lnTo>
                <a:lnTo>
                  <a:pt x="4050921" y="72720"/>
                </a:lnTo>
                <a:lnTo>
                  <a:pt x="4060277" y="119065"/>
                </a:lnTo>
                <a:lnTo>
                  <a:pt x="4060277" y="595313"/>
                </a:lnTo>
                <a:lnTo>
                  <a:pt x="4050921" y="641659"/>
                </a:lnTo>
                <a:lnTo>
                  <a:pt x="4025404" y="679506"/>
                </a:lnTo>
                <a:lnTo>
                  <a:pt x="3987558" y="705023"/>
                </a:lnTo>
                <a:lnTo>
                  <a:pt x="3941211" y="714379"/>
                </a:lnTo>
                <a:lnTo>
                  <a:pt x="119066" y="714379"/>
                </a:lnTo>
                <a:lnTo>
                  <a:pt x="72720" y="705023"/>
                </a:lnTo>
                <a:lnTo>
                  <a:pt x="34873" y="679506"/>
                </a:lnTo>
                <a:lnTo>
                  <a:pt x="9356" y="641659"/>
                </a:lnTo>
                <a:lnTo>
                  <a:pt x="0" y="595313"/>
                </a:lnTo>
                <a:lnTo>
                  <a:pt x="0" y="119065"/>
                </a:lnTo>
                <a:close/>
              </a:path>
            </a:pathLst>
          </a:custGeom>
          <a:ln w="25399">
            <a:solidFill>
              <a:srgbClr val="C8D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4568" y="2603039"/>
            <a:ext cx="33807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5" dirty="0">
                <a:solidFill>
                  <a:srgbClr val="00B050"/>
                </a:solidFill>
                <a:latin typeface="Times New Roman"/>
                <a:cs typeface="Times New Roman"/>
              </a:rPr>
              <a:t>Проект</a:t>
            </a:r>
            <a:r>
              <a:rPr sz="3200" i="0" spc="-4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i="0" spc="-20" dirty="0">
                <a:solidFill>
                  <a:srgbClr val="00B050"/>
                </a:solidFill>
                <a:latin typeface="Times New Roman"/>
                <a:cs typeface="Times New Roman"/>
              </a:rPr>
              <a:t>Тростенец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resäntation Deckblat_Ecotech-CH_Neu 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grpSp>
        <p:nvGrpSpPr>
          <p:cNvPr id="2" name="Gruppieren 2"/>
          <p:cNvGrpSpPr/>
          <p:nvPr/>
        </p:nvGrpSpPr>
        <p:grpSpPr>
          <a:xfrm>
            <a:off x="-1" y="2132856"/>
            <a:ext cx="9144001" cy="4392488"/>
            <a:chOff x="-1" y="1484784"/>
            <a:chExt cx="10080625" cy="51125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1484784"/>
              <a:ext cx="10080625" cy="220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3686029"/>
              <a:ext cx="10080625" cy="291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179512" y="646093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компоненты установки дегазации </a:t>
            </a:r>
            <a:r>
              <a:rPr lang="de-CH" sz="28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полигона ТБО Тростенец</a:t>
            </a:r>
            <a:endParaRPr lang="de-CH" sz="2800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622</Words>
  <Application>Microsoft Office PowerPoint</Application>
  <PresentationFormat>Экран (4:3)</PresentationFormat>
  <Paragraphs>166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Слайд 2</vt:lpstr>
      <vt:lpstr>Слайд 3</vt:lpstr>
      <vt:lpstr>Слайд 4</vt:lpstr>
      <vt:lpstr>Дегазация полигонов твердых бытовых отходов</vt:lpstr>
      <vt:lpstr>Скважины для  извлечения свалочного газа</vt:lpstr>
      <vt:lpstr>Схема комбинированной дегазации мусорных свалок</vt:lpstr>
      <vt:lpstr>Проект Тростенец</vt:lpstr>
      <vt:lpstr>Слайд 9</vt:lpstr>
      <vt:lpstr>Проект Северный</vt:lpstr>
      <vt:lpstr>Слайд 11</vt:lpstr>
      <vt:lpstr>Слайд 12</vt:lpstr>
      <vt:lpstr>Слайд 13</vt:lpstr>
      <vt:lpstr>Слайд 14</vt:lpstr>
      <vt:lpstr>Слайд 15</vt:lpstr>
      <vt:lpstr>Проект Снов</vt:lpstr>
      <vt:lpstr>Слайд 17</vt:lpstr>
      <vt:lpstr>Слайд 18</vt:lpstr>
      <vt:lpstr>Слайд 19</vt:lpstr>
      <vt:lpstr>Слайд 20</vt:lpstr>
      <vt:lpstr>Трансформатор</vt:lpstr>
      <vt:lpstr>Mogilew – Wind</vt:lpstr>
      <vt:lpstr>Слайд 23</vt:lpstr>
      <vt:lpstr>Слайд 24</vt:lpstr>
      <vt:lpstr>Проект Trostenez – Solar</vt:lpstr>
      <vt:lpstr>Проект Witebsk– Solar</vt:lpstr>
      <vt:lpstr>Проект Neswitsch– Solar</vt:lpstr>
      <vt:lpstr>Проект Mogilew– Solar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Алексей Судаков</cp:lastModifiedBy>
  <cp:revision>37</cp:revision>
  <dcterms:created xsi:type="dcterms:W3CDTF">2018-03-01T07:45:22Z</dcterms:created>
  <dcterms:modified xsi:type="dcterms:W3CDTF">2018-03-28T12:19:01Z</dcterms:modified>
</cp:coreProperties>
</file>