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7"/>
  </p:notesMasterIdLst>
  <p:sldIdLst>
    <p:sldId id="259" r:id="rId4"/>
    <p:sldId id="261" r:id="rId5"/>
    <p:sldId id="263" r:id="rId6"/>
    <p:sldId id="262" r:id="rId7"/>
    <p:sldId id="265" r:id="rId8"/>
    <p:sldId id="279" r:id="rId9"/>
    <p:sldId id="283" r:id="rId10"/>
    <p:sldId id="271" r:id="rId11"/>
    <p:sldId id="267" r:id="rId12"/>
    <p:sldId id="268" r:id="rId13"/>
    <p:sldId id="270" r:id="rId14"/>
    <p:sldId id="281" r:id="rId15"/>
    <p:sldId id="282" r:id="rId16"/>
    <p:sldId id="278" r:id="rId18"/>
    <p:sldId id="274" r:id="rId19"/>
    <p:sldId id="275" r:id="rId20"/>
    <p:sldId id="277" r:id="rId21"/>
    <p:sldId id="25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781AC-5C80-4C3D-B0D2-75953D2DCEFC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DF5B9-DEBA-47BD-8125-B808E7AE917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57188" y="1241425"/>
            <a:ext cx="5954712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АСНКВ осуществляет непрерывные автоматические измерения массовой концентрации:</a:t>
            </a:r>
            <a:endParaRPr lang="ru-RU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Оксида углерода </a:t>
            </a:r>
            <a:r>
              <a:rPr lang="en-US" sz="1200" dirty="0" smtClean="0"/>
              <a:t>CO</a:t>
            </a:r>
            <a:endParaRPr lang="ru-RU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Диоксида углерода</a:t>
            </a:r>
            <a:r>
              <a:rPr lang="en-US" sz="1200" dirty="0" smtClean="0"/>
              <a:t> CO2</a:t>
            </a:r>
            <a:endParaRPr lang="ru-RU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Оксида азота </a:t>
            </a:r>
            <a:r>
              <a:rPr lang="en-US" sz="1200" dirty="0" smtClean="0"/>
              <a:t>NO</a:t>
            </a:r>
            <a:endParaRPr lang="ru-RU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Диоксида азота</a:t>
            </a:r>
            <a:r>
              <a:rPr lang="en-US" sz="1200" dirty="0" smtClean="0"/>
              <a:t> NO2</a:t>
            </a:r>
            <a:endParaRPr lang="ru-RU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Диоксида серы </a:t>
            </a:r>
            <a:r>
              <a:rPr lang="en-US" sz="1200" dirty="0" smtClean="0"/>
              <a:t>SO2</a:t>
            </a:r>
            <a:endParaRPr lang="ru-RU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Сероводорода </a:t>
            </a:r>
            <a:r>
              <a:rPr lang="en-US" sz="1200" dirty="0" smtClean="0"/>
              <a:t>H2S</a:t>
            </a:r>
            <a:endParaRPr lang="ru-RU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Аммиака </a:t>
            </a:r>
            <a:r>
              <a:rPr lang="en-US" sz="1200" dirty="0" smtClean="0"/>
              <a:t>NH3</a:t>
            </a: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1200" dirty="0" smtClean="0"/>
              <a:t>Метана СН4</a:t>
            </a:r>
            <a:endParaRPr lang="ru-RU" alt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И т.д.</a:t>
            </a:r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4BD19-6038-4122-B42E-E91041CE6C8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9.jpeg"/><Relationship Id="rId3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50EF-3FDA-4386-85BD-44C6234AAFC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B3F8-D441-4B7A-BCAA-8380A610228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50EF-3FDA-4386-85BD-44C6234AAFC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B3F8-D441-4B7A-BCAA-8380A610228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50EF-3FDA-4386-85BD-44C6234AAFC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B3F8-D441-4B7A-BCAA-8380A610228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8"/>
          <a:stretch>
            <a:fillRect/>
          </a:stretch>
        </p:blipFill>
        <p:spPr>
          <a:xfrm>
            <a:off x="-1" y="1"/>
            <a:ext cx="12192000" cy="68537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119" y="2006111"/>
            <a:ext cx="9144716" cy="150385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119" y="3602038"/>
            <a:ext cx="914471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1480-BCC3-4C80-B0FE-2D9AB666A91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CBA3-752A-4CA8-A91A-3A03C478413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36" b="51418"/>
          <a:stretch>
            <a:fillRect/>
          </a:stretch>
        </p:blipFill>
        <p:spPr>
          <a:xfrm>
            <a:off x="1" y="2"/>
            <a:ext cx="12186127" cy="158524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1480-BCC3-4C80-B0FE-2D9AB666A91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CBA3-752A-4CA8-A91A-3A03C4784130}" type="slidenum">
              <a:rPr lang="ru-RU" smtClean="0"/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80248" y="193100"/>
            <a:ext cx="7226424" cy="125485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2" name="Изображение 1" descr="Экометео"/>
          <p:cNvPicPr>
            <a:picLocks noChangeAspect="1"/>
          </p:cNvPicPr>
          <p:nvPr userDrawn="1"/>
        </p:nvPicPr>
        <p:blipFill>
          <a:blip r:embed="rId3" cstate="print"/>
          <a:srcRect l="27768" r="28129" b="15423"/>
          <a:stretch>
            <a:fillRect/>
          </a:stretch>
        </p:blipFill>
        <p:spPr>
          <a:xfrm>
            <a:off x="10274152" y="193100"/>
            <a:ext cx="1631100" cy="1254854"/>
          </a:xfrm>
          <a:prstGeom prst="rect">
            <a:avLst/>
          </a:prstGeom>
        </p:spPr>
      </p:pic>
      <p:grpSp>
        <p:nvGrpSpPr>
          <p:cNvPr id="11" name="Группа 10"/>
          <p:cNvGrpSpPr/>
          <p:nvPr userDrawn="1"/>
        </p:nvGrpSpPr>
        <p:grpSpPr>
          <a:xfrm>
            <a:off x="477" y="5826524"/>
            <a:ext cx="12192000" cy="998121"/>
            <a:chOff x="387" y="5826523"/>
            <a:chExt cx="9902825" cy="998121"/>
          </a:xfrm>
        </p:grpSpPr>
        <p:pic>
          <p:nvPicPr>
            <p:cNvPr id="12" name="Рисунок 11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" y="5826523"/>
              <a:ext cx="9902825" cy="998121"/>
            </a:xfrm>
            <a:prstGeom prst="rect">
              <a:avLst/>
            </a:prstGeom>
          </p:spPr>
        </p:pic>
        <p:grpSp>
          <p:nvGrpSpPr>
            <p:cNvPr id="13" name="Группа 12"/>
            <p:cNvGrpSpPr/>
            <p:nvPr userDrawn="1"/>
          </p:nvGrpSpPr>
          <p:grpSpPr>
            <a:xfrm>
              <a:off x="6777940" y="5826523"/>
              <a:ext cx="964412" cy="994197"/>
              <a:chOff x="8391630" y="5617351"/>
              <a:chExt cx="1229436" cy="1229436"/>
            </a:xfrm>
          </p:grpSpPr>
          <p:sp>
            <p:nvSpPr>
              <p:cNvPr id="14" name="Овал 13"/>
              <p:cNvSpPr/>
              <p:nvPr userDrawn="1"/>
            </p:nvSpPr>
            <p:spPr>
              <a:xfrm>
                <a:off x="8391630" y="5617351"/>
                <a:ext cx="1229436" cy="122943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98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46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5" name="Рисунок 14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52971" y="5983785"/>
                <a:ext cx="933592" cy="565743"/>
              </a:xfrm>
              <a:prstGeom prst="rect">
                <a:avLst/>
              </a:prstGeom>
            </p:spPr>
          </p:pic>
        </p:grpSp>
      </p:grp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8817"/>
            <a:ext cx="1695054" cy="16950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36" b="51418"/>
          <a:stretch>
            <a:fillRect/>
          </a:stretch>
        </p:blipFill>
        <p:spPr>
          <a:xfrm>
            <a:off x="1" y="1"/>
            <a:ext cx="12186127" cy="165071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1480-BCC3-4C80-B0FE-2D9AB666A91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CBA3-752A-4CA8-A91A-3A03C4784130}" type="slidenum">
              <a:rPr lang="ru-RU" smtClean="0"/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80248" y="193100"/>
            <a:ext cx="7226424" cy="125485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2" name="Изображение 1" descr="Экометео"/>
          <p:cNvPicPr>
            <a:picLocks noChangeAspect="1"/>
          </p:cNvPicPr>
          <p:nvPr userDrawn="1"/>
        </p:nvPicPr>
        <p:blipFill>
          <a:blip r:embed="rId3" cstate="print"/>
          <a:srcRect l="27768" r="28129" b="15423"/>
          <a:stretch>
            <a:fillRect/>
          </a:stretch>
        </p:blipFill>
        <p:spPr>
          <a:xfrm>
            <a:off x="10274152" y="193100"/>
            <a:ext cx="1631100" cy="1254854"/>
          </a:xfrm>
          <a:prstGeom prst="rect">
            <a:avLst/>
          </a:prstGeom>
        </p:spPr>
      </p:pic>
      <p:grpSp>
        <p:nvGrpSpPr>
          <p:cNvPr id="11" name="Группа 10"/>
          <p:cNvGrpSpPr/>
          <p:nvPr userDrawn="1"/>
        </p:nvGrpSpPr>
        <p:grpSpPr>
          <a:xfrm>
            <a:off x="477" y="5826524"/>
            <a:ext cx="12192000" cy="998121"/>
            <a:chOff x="387" y="5826523"/>
            <a:chExt cx="9902825" cy="998121"/>
          </a:xfrm>
        </p:grpSpPr>
        <p:pic>
          <p:nvPicPr>
            <p:cNvPr id="12" name="Рисунок 11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" y="5826523"/>
              <a:ext cx="9902825" cy="998121"/>
            </a:xfrm>
            <a:prstGeom prst="rect">
              <a:avLst/>
            </a:prstGeom>
          </p:spPr>
        </p:pic>
        <p:grpSp>
          <p:nvGrpSpPr>
            <p:cNvPr id="13" name="Группа 12"/>
            <p:cNvGrpSpPr/>
            <p:nvPr userDrawn="1"/>
          </p:nvGrpSpPr>
          <p:grpSpPr>
            <a:xfrm>
              <a:off x="6777940" y="5826523"/>
              <a:ext cx="964412" cy="994197"/>
              <a:chOff x="8391630" y="5617351"/>
              <a:chExt cx="1229436" cy="1229436"/>
            </a:xfrm>
          </p:grpSpPr>
          <p:sp>
            <p:nvSpPr>
              <p:cNvPr id="14" name="Овал 13"/>
              <p:cNvSpPr/>
              <p:nvPr userDrawn="1"/>
            </p:nvSpPr>
            <p:spPr>
              <a:xfrm>
                <a:off x="8391630" y="5617351"/>
                <a:ext cx="1229436" cy="122943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98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46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5" name="Рисунок 14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52971" y="5983785"/>
                <a:ext cx="933592" cy="56574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915" y="1709739"/>
            <a:ext cx="1051642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915" y="4589464"/>
            <a:ext cx="1051642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1480-BCC3-4C80-B0FE-2D9AB666A91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CBA3-752A-4CA8-A91A-3A03C478413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66" y="1825625"/>
            <a:ext cx="5182006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683" y="1825625"/>
            <a:ext cx="5182006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1480-BCC3-4C80-B0FE-2D9AB666A91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CBA3-752A-4CA8-A91A-3A03C4784130}" type="slidenum">
              <a:rPr lang="ru-RU" smtClean="0"/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67" y="245660"/>
            <a:ext cx="9111732" cy="1172072"/>
          </a:xfrm>
        </p:spPr>
        <p:txBody>
          <a:bodyPr/>
          <a:lstStyle>
            <a:lvl1pPr>
              <a:defRPr>
                <a:solidFill>
                  <a:srgbClr val="009846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039" y="122829"/>
            <a:ext cx="1583660" cy="1431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854" y="365126"/>
            <a:ext cx="1051642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854" y="1681163"/>
            <a:ext cx="51581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854" y="2505075"/>
            <a:ext cx="5158191" cy="36845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684" y="1681163"/>
            <a:ext cx="5183594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684" y="2505075"/>
            <a:ext cx="5183594" cy="36845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1480-BCC3-4C80-B0FE-2D9AB666A91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CBA3-752A-4CA8-A91A-3A03C478413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1480-BCC3-4C80-B0FE-2D9AB666A91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CBA3-752A-4CA8-A91A-3A03C478413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1480-BCC3-4C80-B0FE-2D9AB666A91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CBA3-752A-4CA8-A91A-3A03C4784130}" type="slidenum">
              <a:rPr lang="ru-RU" smtClean="0"/>
            </a:fld>
            <a:endParaRPr lang="ru-RU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477" y="5826524"/>
            <a:ext cx="12192000" cy="998121"/>
            <a:chOff x="387" y="5826523"/>
            <a:chExt cx="9902825" cy="998121"/>
          </a:xfrm>
        </p:grpSpPr>
        <p:pic>
          <p:nvPicPr>
            <p:cNvPr id="7" name="Рисунок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" y="5826523"/>
              <a:ext cx="9902825" cy="998121"/>
            </a:xfrm>
            <a:prstGeom prst="rect">
              <a:avLst/>
            </a:prstGeom>
          </p:spPr>
        </p:pic>
        <p:grpSp>
          <p:nvGrpSpPr>
            <p:cNvPr id="8" name="Группа 7"/>
            <p:cNvGrpSpPr/>
            <p:nvPr userDrawn="1"/>
          </p:nvGrpSpPr>
          <p:grpSpPr>
            <a:xfrm>
              <a:off x="6777940" y="5826523"/>
              <a:ext cx="964412" cy="994197"/>
              <a:chOff x="8391630" y="5617351"/>
              <a:chExt cx="1229436" cy="1229436"/>
            </a:xfrm>
          </p:grpSpPr>
          <p:sp>
            <p:nvSpPr>
              <p:cNvPr id="9" name="Овал 8"/>
              <p:cNvSpPr/>
              <p:nvPr userDrawn="1"/>
            </p:nvSpPr>
            <p:spPr>
              <a:xfrm>
                <a:off x="8391630" y="5617351"/>
                <a:ext cx="1229436" cy="122943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98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46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0" name="Рисунок 9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52971" y="5983785"/>
                <a:ext cx="933592" cy="56574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50EF-3FDA-4386-85BD-44C6234AAFC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B3F8-D441-4B7A-BCAA-8380A610228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854" y="457200"/>
            <a:ext cx="393254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594" y="987426"/>
            <a:ext cx="617268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854" y="2057400"/>
            <a:ext cx="393254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1480-BCC3-4C80-B0FE-2D9AB666A91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CBA3-752A-4CA8-A91A-3A03C478413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854" y="457200"/>
            <a:ext cx="393254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594" y="987426"/>
            <a:ext cx="617268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854" y="2057400"/>
            <a:ext cx="393254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1480-BCC3-4C80-B0FE-2D9AB666A91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CBA3-752A-4CA8-A91A-3A03C478413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1480-BCC3-4C80-B0FE-2D9AB666A91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CBA3-752A-4CA8-A91A-3A03C478413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5583" y="365125"/>
            <a:ext cx="262910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66" y="365125"/>
            <a:ext cx="773490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1480-BCC3-4C80-B0FE-2D9AB666A91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CBA3-752A-4CA8-A91A-3A03C478413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48" y="1577340"/>
            <a:ext cx="5303935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9371" y="1577340"/>
            <a:ext cx="5303935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0C432-B459-45CD-B891-13F1D8DC7B17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E1C9-5E7B-428E-AC42-B33E1D6BFB9E}" type="slidenum">
              <a:rPr lang="ru-RU" altLang="ru-RU" smtClean="0"/>
            </a:fld>
            <a:endParaRPr lang="ru-RU" alt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-17781" y="-13970"/>
            <a:ext cx="12204386" cy="1629410"/>
          </a:xfrm>
          <a:prstGeom prst="rect">
            <a:avLst/>
          </a:prstGeom>
          <a:solidFill>
            <a:srgbClr val="009E5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 sz="1460">
              <a:solidFill>
                <a:schemeClr val="bg1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8267" y="245660"/>
            <a:ext cx="9111732" cy="11720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2" name="Изображение 1" descr="Экометео"/>
          <p:cNvPicPr>
            <a:picLocks noChangeAspect="1"/>
          </p:cNvPicPr>
          <p:nvPr userDrawn="1"/>
        </p:nvPicPr>
        <p:blipFill>
          <a:blip r:embed="rId2" cstate="print"/>
          <a:srcRect l="27768" r="28129" b="15423"/>
          <a:stretch>
            <a:fillRect/>
          </a:stretch>
        </p:blipFill>
        <p:spPr>
          <a:xfrm>
            <a:off x="10230650" y="74295"/>
            <a:ext cx="1685421" cy="16052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132FD-9646-4D18-A3B5-4EDB804F84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A081F-9F2B-4EA4-8636-B66C335537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-17781" y="-13970"/>
            <a:ext cx="12204386" cy="1629410"/>
          </a:xfrm>
          <a:prstGeom prst="rect">
            <a:avLst/>
          </a:prstGeom>
          <a:solidFill>
            <a:srgbClr val="009E55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4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67" y="245660"/>
            <a:ext cx="9111732" cy="11720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2" name="Изображение 1" descr="Экометео"/>
          <p:cNvPicPr>
            <a:picLocks noChangeAspect="1"/>
          </p:cNvPicPr>
          <p:nvPr userDrawn="1"/>
        </p:nvPicPr>
        <p:blipFill>
          <a:blip r:embed="rId2" cstate="print"/>
          <a:srcRect l="27768" r="28129" b="15423"/>
          <a:stretch>
            <a:fillRect/>
          </a:stretch>
        </p:blipFill>
        <p:spPr>
          <a:xfrm>
            <a:off x="9950611" y="74295"/>
            <a:ext cx="1965418" cy="1605280"/>
          </a:xfrm>
          <a:prstGeom prst="rect">
            <a:avLst/>
          </a:prstGeom>
        </p:spPr>
      </p:pic>
      <p:grpSp>
        <p:nvGrpSpPr>
          <p:cNvPr id="15" name="Группа 14"/>
          <p:cNvGrpSpPr/>
          <p:nvPr userDrawn="1"/>
        </p:nvGrpSpPr>
        <p:grpSpPr>
          <a:xfrm>
            <a:off x="477" y="5826524"/>
            <a:ext cx="12192000" cy="998121"/>
            <a:chOff x="387" y="5826523"/>
            <a:chExt cx="9902825" cy="998121"/>
          </a:xfrm>
        </p:grpSpPr>
        <p:pic>
          <p:nvPicPr>
            <p:cNvPr id="16" name="Рисунок 1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" y="5826523"/>
              <a:ext cx="9902825" cy="998121"/>
            </a:xfrm>
            <a:prstGeom prst="rect">
              <a:avLst/>
            </a:prstGeom>
          </p:spPr>
        </p:pic>
        <p:grpSp>
          <p:nvGrpSpPr>
            <p:cNvPr id="17" name="Группа 16"/>
            <p:cNvGrpSpPr/>
            <p:nvPr userDrawn="1"/>
          </p:nvGrpSpPr>
          <p:grpSpPr>
            <a:xfrm>
              <a:off x="6777940" y="5826523"/>
              <a:ext cx="964412" cy="994197"/>
              <a:chOff x="8391630" y="5617351"/>
              <a:chExt cx="1229436" cy="1229436"/>
            </a:xfrm>
          </p:grpSpPr>
          <p:sp>
            <p:nvSpPr>
              <p:cNvPr id="18" name="Овал 17"/>
              <p:cNvSpPr/>
              <p:nvPr userDrawn="1"/>
            </p:nvSpPr>
            <p:spPr>
              <a:xfrm>
                <a:off x="8391630" y="5617351"/>
                <a:ext cx="1229436" cy="122943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98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46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9" name="Рисунок 18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52971" y="5983785"/>
                <a:ext cx="933592" cy="56574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1F1480-BCC3-4C80-B0FE-2D9AB666A9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ACBA3-752A-4CA8-A91A-3A03C47841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-17781" y="-13970"/>
            <a:ext cx="12204386" cy="1629410"/>
          </a:xfrm>
          <a:prstGeom prst="rect">
            <a:avLst/>
          </a:prstGeom>
          <a:solidFill>
            <a:srgbClr val="009E55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altLang="en-US" sz="14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8267" y="245660"/>
            <a:ext cx="9111732" cy="11720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2" name="Изображение 1" descr="Экометео"/>
          <p:cNvPicPr>
            <a:picLocks noChangeAspect="1"/>
          </p:cNvPicPr>
          <p:nvPr userDrawn="1"/>
        </p:nvPicPr>
        <p:blipFill>
          <a:blip r:embed="rId2" cstate="print"/>
          <a:srcRect l="27768" r="28129" b="15423"/>
          <a:stretch>
            <a:fillRect/>
          </a:stretch>
        </p:blipFill>
        <p:spPr>
          <a:xfrm>
            <a:off x="9950611" y="74295"/>
            <a:ext cx="1965418" cy="1605280"/>
          </a:xfrm>
          <a:prstGeom prst="rect">
            <a:avLst/>
          </a:prstGeom>
        </p:spPr>
      </p:pic>
      <p:grpSp>
        <p:nvGrpSpPr>
          <p:cNvPr id="16" name="Группа 15"/>
          <p:cNvGrpSpPr/>
          <p:nvPr userDrawn="1"/>
        </p:nvGrpSpPr>
        <p:grpSpPr>
          <a:xfrm>
            <a:off x="477" y="5826524"/>
            <a:ext cx="12192000" cy="998121"/>
            <a:chOff x="387" y="5826523"/>
            <a:chExt cx="9902825" cy="998121"/>
          </a:xfrm>
        </p:grpSpPr>
        <p:pic>
          <p:nvPicPr>
            <p:cNvPr id="17" name="Рисунок 1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" y="5826523"/>
              <a:ext cx="9902825" cy="998121"/>
            </a:xfrm>
            <a:prstGeom prst="rect">
              <a:avLst/>
            </a:prstGeom>
          </p:spPr>
        </p:pic>
        <p:grpSp>
          <p:nvGrpSpPr>
            <p:cNvPr id="18" name="Группа 17"/>
            <p:cNvGrpSpPr/>
            <p:nvPr userDrawn="1"/>
          </p:nvGrpSpPr>
          <p:grpSpPr>
            <a:xfrm>
              <a:off x="6777940" y="5826523"/>
              <a:ext cx="964412" cy="994197"/>
              <a:chOff x="8391630" y="5617351"/>
              <a:chExt cx="1229436" cy="1229436"/>
            </a:xfrm>
          </p:grpSpPr>
          <p:sp>
            <p:nvSpPr>
              <p:cNvPr id="19" name="Овал 18"/>
              <p:cNvSpPr/>
              <p:nvPr userDrawn="1"/>
            </p:nvSpPr>
            <p:spPr>
              <a:xfrm>
                <a:off x="8391630" y="5617351"/>
                <a:ext cx="1229436" cy="122943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98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46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52971" y="5983785"/>
                <a:ext cx="933592" cy="56574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66" y="1825625"/>
            <a:ext cx="5182006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683" y="1825625"/>
            <a:ext cx="5182006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1F1480-BCC3-4C80-B0FE-2D9AB666A9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ACBA3-752A-4CA8-A91A-3A03C47841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67" y="245660"/>
            <a:ext cx="9111732" cy="1172072"/>
          </a:xfrm>
        </p:spPr>
        <p:txBody>
          <a:bodyPr/>
          <a:lstStyle>
            <a:lvl1pPr>
              <a:defRPr>
                <a:solidFill>
                  <a:srgbClr val="009846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039" y="122829"/>
            <a:ext cx="1583660" cy="1431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1F1480-BCC3-4C80-B0FE-2D9AB666A9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ACBA3-752A-4CA8-A91A-3A03C47841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-17781" y="-13970"/>
            <a:ext cx="12204386" cy="1629410"/>
          </a:xfrm>
          <a:prstGeom prst="rect">
            <a:avLst/>
          </a:prstGeom>
          <a:solidFill>
            <a:srgbClr val="009E55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altLang="en-US" sz="14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8267" y="245660"/>
            <a:ext cx="9111732" cy="11720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2" name="Изображение 1" descr="Экометео"/>
          <p:cNvPicPr>
            <a:picLocks noChangeAspect="1"/>
          </p:cNvPicPr>
          <p:nvPr userDrawn="1"/>
        </p:nvPicPr>
        <p:blipFill>
          <a:blip r:embed="rId2" cstate="print"/>
          <a:srcRect l="27768" r="28129" b="15423"/>
          <a:stretch>
            <a:fillRect/>
          </a:stretch>
        </p:blipFill>
        <p:spPr>
          <a:xfrm>
            <a:off x="9950611" y="74295"/>
            <a:ext cx="1965418" cy="1605280"/>
          </a:xfrm>
          <a:prstGeom prst="rect">
            <a:avLst/>
          </a:prstGeom>
        </p:spPr>
      </p:pic>
      <p:grpSp>
        <p:nvGrpSpPr>
          <p:cNvPr id="11" name="Группа 10"/>
          <p:cNvGrpSpPr/>
          <p:nvPr userDrawn="1"/>
        </p:nvGrpSpPr>
        <p:grpSpPr>
          <a:xfrm>
            <a:off x="477" y="5826524"/>
            <a:ext cx="12192000" cy="998121"/>
            <a:chOff x="387" y="5826523"/>
            <a:chExt cx="9902825" cy="998121"/>
          </a:xfrm>
        </p:grpSpPr>
        <p:pic>
          <p:nvPicPr>
            <p:cNvPr id="7" name="Рисунок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" y="5826523"/>
              <a:ext cx="9902825" cy="998121"/>
            </a:xfrm>
            <a:prstGeom prst="rect">
              <a:avLst/>
            </a:prstGeom>
          </p:spPr>
        </p:pic>
        <p:grpSp>
          <p:nvGrpSpPr>
            <p:cNvPr id="13" name="Группа 12"/>
            <p:cNvGrpSpPr/>
            <p:nvPr userDrawn="1"/>
          </p:nvGrpSpPr>
          <p:grpSpPr>
            <a:xfrm>
              <a:off x="6777940" y="5826523"/>
              <a:ext cx="964412" cy="994197"/>
              <a:chOff x="8391630" y="5617351"/>
              <a:chExt cx="1229436" cy="1229436"/>
            </a:xfrm>
          </p:grpSpPr>
          <p:sp>
            <p:nvSpPr>
              <p:cNvPr id="14" name="Овал 13"/>
              <p:cNvSpPr/>
              <p:nvPr userDrawn="1"/>
            </p:nvSpPr>
            <p:spPr>
              <a:xfrm>
                <a:off x="8391630" y="5617351"/>
                <a:ext cx="1229436" cy="122943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98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46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5" name="Рисунок 14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52971" y="5983785"/>
                <a:ext cx="933592" cy="56574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50EF-3FDA-4386-85BD-44C6234AAFC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B3F8-D441-4B7A-BCAA-8380A610228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66" y="1825625"/>
            <a:ext cx="5182006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683" y="1825625"/>
            <a:ext cx="5182006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1F1480-BCC3-4C80-B0FE-2D9AB666A9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ACBA3-752A-4CA8-A91A-3A03C47841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67" y="245660"/>
            <a:ext cx="9111732" cy="1172072"/>
          </a:xfrm>
        </p:spPr>
        <p:txBody>
          <a:bodyPr/>
          <a:lstStyle>
            <a:lvl1pPr>
              <a:defRPr>
                <a:solidFill>
                  <a:srgbClr val="009846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039" y="122829"/>
            <a:ext cx="1583660" cy="1431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1F1480-BCC3-4C80-B0FE-2D9AB666A9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ACBA3-752A-4CA8-A91A-3A03C47841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Объект 7"/>
          <p:cNvGraphicFramePr/>
          <p:nvPr userDrawn="1"/>
        </p:nvGraphicFramePr>
        <p:xfrm>
          <a:off x="-14749" y="5648632"/>
          <a:ext cx="12243570" cy="1166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CorelDRAW" r:id="rId2" imgW="33058100" imgH="3162935" progId="">
                  <p:embed/>
                </p:oleObj>
              </mc:Choice>
              <mc:Fallback>
                <p:oleObj name="CorelDRAW" r:id="rId2" imgW="33058100" imgH="3162935" progId="">
                  <p:embed/>
                  <p:pic>
                    <p:nvPicPr>
                      <p:cNvPr id="0" name="Объект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4749" y="5648632"/>
                        <a:ext cx="12243570" cy="11668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 userDrawn="1"/>
        </p:nvSpPr>
        <p:spPr>
          <a:xfrm>
            <a:off x="-17781" y="-13970"/>
            <a:ext cx="12204386" cy="1629410"/>
          </a:xfrm>
          <a:prstGeom prst="rect">
            <a:avLst/>
          </a:prstGeom>
          <a:solidFill>
            <a:srgbClr val="009E55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altLang="en-US" sz="14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8267" y="245660"/>
            <a:ext cx="9111732" cy="11720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8314327" y="5617210"/>
            <a:ext cx="1418947" cy="1229360"/>
            <a:chOff x="8391630" y="5617351"/>
            <a:chExt cx="1229436" cy="1229436"/>
          </a:xfrm>
        </p:grpSpPr>
        <p:sp>
          <p:nvSpPr>
            <p:cNvPr id="14" name="Овал 13"/>
            <p:cNvSpPr/>
            <p:nvPr userDrawn="1"/>
          </p:nvSpPr>
          <p:spPr>
            <a:xfrm>
              <a:off x="8391630" y="5617351"/>
              <a:ext cx="1229436" cy="12294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98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46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2971" y="5983785"/>
              <a:ext cx="933592" cy="565743"/>
            </a:xfrm>
            <a:prstGeom prst="rect">
              <a:avLst/>
            </a:prstGeom>
          </p:spPr>
        </p:pic>
      </p:grpSp>
      <p:pic>
        <p:nvPicPr>
          <p:cNvPr id="2" name="Изображение 1" descr="Экометео"/>
          <p:cNvPicPr>
            <a:picLocks noChangeAspect="1"/>
          </p:cNvPicPr>
          <p:nvPr userDrawn="1"/>
        </p:nvPicPr>
        <p:blipFill>
          <a:blip r:embed="rId5" cstate="print"/>
          <a:srcRect l="27768" r="28129" b="15423"/>
          <a:stretch>
            <a:fillRect/>
          </a:stretch>
        </p:blipFill>
        <p:spPr>
          <a:xfrm>
            <a:off x="9949830" y="74295"/>
            <a:ext cx="1966199" cy="16052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66" y="1825625"/>
            <a:ext cx="5182006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683" y="1825625"/>
            <a:ext cx="5182006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1F1480-BCC3-4C80-B0FE-2D9AB666A9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ACBA3-752A-4CA8-A91A-3A03C47841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67" y="245660"/>
            <a:ext cx="9111732" cy="1172072"/>
          </a:xfrm>
        </p:spPr>
        <p:txBody>
          <a:bodyPr/>
          <a:lstStyle>
            <a:lvl1pPr>
              <a:defRPr>
                <a:solidFill>
                  <a:srgbClr val="009846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039" y="122829"/>
            <a:ext cx="1583660" cy="1431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50EF-3FDA-4386-85BD-44C6234AAFC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B3F8-D441-4B7A-BCAA-8380A610228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50EF-3FDA-4386-85BD-44C6234AAFC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B3F8-D441-4B7A-BCAA-8380A610228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50EF-3FDA-4386-85BD-44C6234AAFC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B3F8-D441-4B7A-BCAA-8380A610228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50EF-3FDA-4386-85BD-44C6234AAFC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B3F8-D441-4B7A-BCAA-8380A610228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50EF-3FDA-4386-85BD-44C6234AAFC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B3F8-D441-4B7A-BCAA-8380A610228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50EF-3FDA-4386-85BD-44C6234AAFC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B3F8-D441-4B7A-BCAA-8380A610228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2" Type="http://schemas.openxmlformats.org/officeDocument/2006/relationships/theme" Target="../theme/theme2.xml"/><Relationship Id="rId21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650EF-3FDA-4386-85BD-44C6234AAFC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9B3F8-D441-4B7A-BCAA-8380A610228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67" y="365126"/>
            <a:ext cx="105164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67" y="1825625"/>
            <a:ext cx="105164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66" y="6356351"/>
            <a:ext cx="2743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F1480-BCC3-4C80-B0FE-2D9AB666A91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917" y="6356351"/>
            <a:ext cx="41151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1274" y="6356351"/>
            <a:ext cx="2743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ACBA3-752A-4CA8-A91A-3A03C478413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984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7.emf"/><Relationship Id="rId1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18.emf"/><Relationship Id="rId1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5.jpeg"/><Relationship Id="rId7" Type="http://schemas.openxmlformats.org/officeDocument/2006/relationships/image" Target="../media/image25.jpe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1" Type="http://schemas.openxmlformats.org/officeDocument/2006/relationships/slideLayout" Target="../slideLayouts/slideLayout14.xml"/><Relationship Id="rId10" Type="http://schemas.openxmlformats.org/officeDocument/2006/relationships/image" Target="../media/image27.jpeg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7" Type="http://schemas.openxmlformats.org/officeDocument/2006/relationships/image" Target="../media/image34.jpeg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7669" y="2201034"/>
            <a:ext cx="10819051" cy="2233937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Экологический </a:t>
            </a:r>
            <a:r>
              <a:rPr lang="ru-RU" sz="4400" dirty="0"/>
              <a:t>мониторинг свалочного газа. Автоматический контроль выбросов промышленных предприятий в рамках ФЗ-219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3343" y="5532691"/>
            <a:ext cx="7427700" cy="75876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</a:rPr>
              <a:t>Радин Вячеслав Вячеславович,</a:t>
            </a:r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+mj-lt"/>
              </a:rPr>
              <a:t>Руководитель направления «</a:t>
            </a:r>
            <a:r>
              <a:rPr lang="ru-RU" dirty="0" err="1" smtClean="0">
                <a:solidFill>
                  <a:schemeClr val="bg1"/>
                </a:solidFill>
                <a:latin typeface="+mj-lt"/>
              </a:rPr>
              <a:t>Экометео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» ГК «СервисСофт»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930" y="507377"/>
            <a:ext cx="1828527" cy="1110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05970" y="1778733"/>
            <a:ext cx="10239846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Установлена система </a:t>
            </a:r>
            <a:r>
              <a:rPr lang="ru-RU" dirty="0"/>
              <a:t>автоматизированного контроля температуры </a:t>
            </a:r>
            <a:r>
              <a:rPr lang="ru-RU" dirty="0" smtClean="0"/>
              <a:t>и загазованности </a:t>
            </a:r>
            <a:r>
              <a:rPr lang="ru-RU" dirty="0"/>
              <a:t>в отходящей трубе для дистанционного </a:t>
            </a:r>
            <a:r>
              <a:rPr lang="ru-RU" dirty="0" smtClean="0"/>
              <a:t>мониторинга состояния </a:t>
            </a:r>
            <a:r>
              <a:rPr lang="ru-RU" dirty="0"/>
              <a:t>утилизированной свалки коммунальных отходов (на одной трубе </a:t>
            </a:r>
            <a:r>
              <a:rPr lang="ru-RU" dirty="0" smtClean="0"/>
              <a:t>с возможностью </a:t>
            </a:r>
            <a:r>
              <a:rPr lang="ru-RU" dirty="0"/>
              <a:t>расширения до 200 единиц отводящих труб) в д. </a:t>
            </a:r>
            <a:r>
              <a:rPr lang="ru-RU" dirty="0" err="1" smtClean="0"/>
              <a:t>Судаково</a:t>
            </a:r>
            <a:r>
              <a:rPr lang="ru-RU" dirty="0" smtClean="0"/>
              <a:t> (Тульская область, Ленинский район).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Система позволяет:</a:t>
            </a:r>
            <a:endParaRPr lang="ru-RU" dirty="0" smtClean="0"/>
          </a:p>
          <a:p>
            <a:r>
              <a:rPr lang="ru-RU" dirty="0" smtClean="0"/>
              <a:t>осуществлять </a:t>
            </a:r>
            <a:r>
              <a:rPr lang="ru-RU" dirty="0"/>
              <a:t>сбор, обработку и хранение информации </a:t>
            </a:r>
            <a:r>
              <a:rPr lang="ru-RU" dirty="0" smtClean="0"/>
              <a:t>с датчиков </a:t>
            </a:r>
            <a:r>
              <a:rPr lang="ru-RU" dirty="0"/>
              <a:t>контроля; проводить экологический анализ информации;</a:t>
            </a:r>
            <a:endParaRPr lang="ru-RU" dirty="0"/>
          </a:p>
          <a:p>
            <a:r>
              <a:rPr lang="ru-RU" dirty="0"/>
              <a:t>вырабатывать управленческие решения по предотвращению </a:t>
            </a:r>
            <a:r>
              <a:rPr lang="ru-RU" dirty="0" smtClean="0"/>
              <a:t>негативных последствий </a:t>
            </a:r>
            <a:r>
              <a:rPr lang="ru-RU" dirty="0"/>
              <a:t>в случае повышения концентрации свалочного газа </a:t>
            </a:r>
            <a:r>
              <a:rPr lang="ru-RU" dirty="0" smtClean="0"/>
              <a:t>или возгорания </a:t>
            </a:r>
            <a:r>
              <a:rPr lang="ru-RU" dirty="0"/>
              <a:t>в теле свалки.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17811" y="193100"/>
            <a:ext cx="8302430" cy="12548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Пример установки системы мониторинга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61167" y="193100"/>
            <a:ext cx="8423810" cy="12548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Пример установки системы мониторинга</a:t>
            </a:r>
            <a:endParaRPr lang="ru-RU" dirty="0"/>
          </a:p>
        </p:txBody>
      </p:sp>
      <p:sp>
        <p:nvSpPr>
          <p:cNvPr id="6" name="Объект 1"/>
          <p:cNvSpPr txBox="1"/>
          <p:nvPr/>
        </p:nvSpPr>
        <p:spPr>
          <a:xfrm>
            <a:off x="264084" y="4939578"/>
            <a:ext cx="2892017" cy="611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800" dirty="0" smtClean="0"/>
              <a:t>Питание от </a:t>
            </a:r>
            <a:r>
              <a:rPr lang="ru-RU" sz="1800" dirty="0" err="1" smtClean="0"/>
              <a:t>аккумулятоной</a:t>
            </a:r>
            <a:r>
              <a:rPr lang="ru-RU" sz="1800" dirty="0" smtClean="0"/>
              <a:t> батареи</a:t>
            </a: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411" y="1726719"/>
            <a:ext cx="2863823" cy="38244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016" y="1726718"/>
            <a:ext cx="2557066" cy="3844603"/>
          </a:xfrm>
          <a:prstGeom prst="rect">
            <a:avLst/>
          </a:prstGeom>
        </p:spPr>
      </p:pic>
      <p:sp>
        <p:nvSpPr>
          <p:cNvPr id="8" name="Объект 5"/>
          <p:cNvSpPr>
            <a:spLocks noGrp="1"/>
          </p:cNvSpPr>
          <p:nvPr>
            <p:ph idx="1"/>
          </p:nvPr>
        </p:nvSpPr>
        <p:spPr>
          <a:xfrm>
            <a:off x="9172392" y="4939578"/>
            <a:ext cx="2602516" cy="6115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Питание от солнечной батареи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65575" y="1624330"/>
            <a:ext cx="7318375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</a:rPr>
              <a:t>Автоматическая система непрерывного контроля выбросов (АСНКВ) </a:t>
            </a:r>
            <a:r>
              <a:rPr lang="ru-RU" sz="2200" dirty="0">
                <a:solidFill>
                  <a:srgbClr val="002060"/>
                </a:solidFill>
              </a:rPr>
              <a:t>осуществляет непрерывные автоматические измерения массовой концентрации:</a:t>
            </a:r>
            <a:endParaRPr lang="ru-RU" sz="22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2060"/>
                </a:solidFill>
              </a:rPr>
              <a:t>Оксида углерода </a:t>
            </a:r>
            <a:r>
              <a:rPr lang="en-US" sz="2200" dirty="0">
                <a:solidFill>
                  <a:srgbClr val="002060"/>
                </a:solidFill>
              </a:rPr>
              <a:t>CO</a:t>
            </a:r>
            <a:endParaRPr lang="ru-RU" sz="22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2060"/>
                </a:solidFill>
              </a:rPr>
              <a:t>Диоксида углерода</a:t>
            </a:r>
            <a:r>
              <a:rPr lang="en-US" sz="2200" dirty="0">
                <a:solidFill>
                  <a:srgbClr val="002060"/>
                </a:solidFill>
              </a:rPr>
              <a:t> CO2</a:t>
            </a:r>
            <a:endParaRPr lang="ru-RU" sz="22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2060"/>
                </a:solidFill>
              </a:rPr>
              <a:t>Оксида азота </a:t>
            </a:r>
            <a:r>
              <a:rPr lang="en-US" sz="2200" dirty="0">
                <a:solidFill>
                  <a:srgbClr val="002060"/>
                </a:solidFill>
              </a:rPr>
              <a:t>NO</a:t>
            </a:r>
            <a:endParaRPr lang="ru-RU" sz="22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2060"/>
                </a:solidFill>
              </a:rPr>
              <a:t>Диоксида азота</a:t>
            </a:r>
            <a:r>
              <a:rPr lang="en-US" sz="2200" dirty="0">
                <a:solidFill>
                  <a:srgbClr val="002060"/>
                </a:solidFill>
              </a:rPr>
              <a:t> NO2</a:t>
            </a:r>
            <a:endParaRPr lang="ru-RU" sz="22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2060"/>
                </a:solidFill>
              </a:rPr>
              <a:t>Диоксида серы </a:t>
            </a:r>
            <a:r>
              <a:rPr lang="en-US" sz="2200" dirty="0">
                <a:solidFill>
                  <a:srgbClr val="002060"/>
                </a:solidFill>
              </a:rPr>
              <a:t>SO2</a:t>
            </a:r>
            <a:endParaRPr lang="ru-RU" sz="22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2060"/>
                </a:solidFill>
              </a:rPr>
              <a:t>Сероводорода </a:t>
            </a:r>
            <a:r>
              <a:rPr lang="en-US" sz="2200" dirty="0">
                <a:solidFill>
                  <a:srgbClr val="002060"/>
                </a:solidFill>
              </a:rPr>
              <a:t>H2S</a:t>
            </a:r>
            <a:endParaRPr lang="ru-RU" sz="22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2060"/>
                </a:solidFill>
              </a:rPr>
              <a:t>Аммиака </a:t>
            </a:r>
            <a:r>
              <a:rPr lang="en-US" sz="2200" dirty="0">
                <a:solidFill>
                  <a:srgbClr val="002060"/>
                </a:solidFill>
              </a:rPr>
              <a:t>NH3</a:t>
            </a:r>
            <a:endParaRPr lang="en-US" sz="22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2200" dirty="0">
                <a:solidFill>
                  <a:srgbClr val="002060"/>
                </a:solidFill>
              </a:rPr>
              <a:t>Метана </a:t>
            </a:r>
            <a:r>
              <a:rPr lang="ru-RU" altLang="en-US" sz="2200" dirty="0" smtClean="0">
                <a:solidFill>
                  <a:srgbClr val="002060"/>
                </a:solidFill>
              </a:rPr>
              <a:t>СН4 и т.д.</a:t>
            </a:r>
            <a:endParaRPr lang="ru-RU" altLang="en-US" sz="22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2200" dirty="0" smtClean="0">
                <a:solidFill>
                  <a:srgbClr val="002060"/>
                </a:solidFill>
              </a:rPr>
              <a:t>Других веществ, в с законодательством или требованиями заказчика</a:t>
            </a:r>
            <a:endParaRPr lang="ru-RU" altLang="en-US" sz="2200" dirty="0" smtClean="0">
              <a:solidFill>
                <a:srgbClr val="002060"/>
              </a:solidFill>
            </a:endParaRPr>
          </a:p>
          <a:p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7" name="Picture 2" descr="http://user.vse42.ru/files/P_S1280x853q80/Wnone/ui-5406940ca209f4.20550247.jpe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" r="55953"/>
          <a:stretch>
            <a:fillRect/>
          </a:stretch>
        </p:blipFill>
        <p:spPr bwMode="auto">
          <a:xfrm>
            <a:off x="838200" y="1756228"/>
            <a:ext cx="2562967" cy="4075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6892" y="245660"/>
            <a:ext cx="8112326" cy="1172072"/>
          </a:xfrm>
        </p:spPr>
        <p:txBody>
          <a:bodyPr>
            <a:noAutofit/>
          </a:bodyPr>
          <a:lstStyle/>
          <a:p>
            <a:r>
              <a:rPr lang="ru-RU" dirty="0" smtClean="0"/>
              <a:t>Мониторинг выбросов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01629" y="199097"/>
            <a:ext cx="8071866" cy="117207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Схема работы автоматической системы непрерывного контроля выбросов</a:t>
            </a:r>
            <a:endParaRPr lang="ru-RU" sz="3600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304165" y="2049780"/>
          <a:ext cx="5867400" cy="3608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CorelDRAW" r:id="rId1" imgW="5669280" imgH="3001645" progId="CorelDraw.Graphic.16">
                  <p:embed/>
                </p:oleObj>
              </mc:Choice>
              <mc:Fallback>
                <p:oleObj name="CorelDRAW" r:id="rId1" imgW="5669280" imgH="3001645" progId="CorelDraw.Graphic.16">
                  <p:embed/>
                  <p:pic>
                    <p:nvPicPr>
                      <p:cNvPr id="0" name="Объект 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04165" y="2049780"/>
                        <a:ext cx="5867400" cy="3608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овое поле 2"/>
          <p:cNvSpPr txBox="1"/>
          <p:nvPr/>
        </p:nvSpPr>
        <p:spPr>
          <a:xfrm>
            <a:off x="6363335" y="2227582"/>
            <a:ext cx="5452110" cy="32932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solidFill>
                  <a:srgbClr val="002060"/>
                </a:solidFill>
                <a:sym typeface="+mn-ea"/>
              </a:rPr>
              <a:t>Трехуровневый принцип построения </a:t>
            </a:r>
            <a:endParaRPr lang="ru-RU" sz="2600" dirty="0">
              <a:solidFill>
                <a:srgbClr val="002060"/>
              </a:solidFill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solidFill>
                  <a:srgbClr val="002060"/>
                </a:solidFill>
                <a:sym typeface="+mn-ea"/>
              </a:rPr>
              <a:t>Передача данных между уровнями в виде унифицированных стандартных сигналов</a:t>
            </a:r>
            <a:endParaRPr lang="ru-RU" sz="2600" dirty="0">
              <a:solidFill>
                <a:srgbClr val="002060"/>
              </a:solidFill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solidFill>
                  <a:srgbClr val="002060"/>
                </a:solidFill>
                <a:sym typeface="+mn-ea"/>
              </a:rPr>
              <a:t>Хранение данных на сервере, доступ из различных приложений (ПК, мобильные устройства)</a:t>
            </a:r>
            <a:endParaRPr lang="ru-RU" altLang="en-US" sz="2600" dirty="0">
              <a:solidFill>
                <a:srgbClr val="00206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936062" y="291265"/>
          <a:ext cx="9154706" cy="5326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CorelDRAW" r:id="rId1" imgW="9370060" imgH="5454015" progId="CorelDraw.Graphic.16">
                  <p:embed/>
                </p:oleObj>
              </mc:Choice>
              <mc:Fallback>
                <p:oleObj name="CorelDRAW" r:id="rId1" imgW="9370060" imgH="5454015" progId="CorelDraw.Graphic.16">
                  <p:embed/>
                  <p:pic>
                    <p:nvPicPr>
                      <p:cNvPr id="0" name="Объект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36062" y="291265"/>
                        <a:ext cx="9154706" cy="5326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мещающее содержимое 1" descr="logo-nlmk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8568392" y="2410763"/>
            <a:ext cx="1335434" cy="70944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en-US" sz="4000" dirty="0" smtClean="0"/>
              <a:t>Наши партнеры</a:t>
            </a:r>
            <a:endParaRPr lang="ru-RU" altLang="en-US" sz="4000" dirty="0"/>
          </a:p>
        </p:txBody>
      </p:sp>
      <p:pic>
        <p:nvPicPr>
          <p:cNvPr id="9" name="Замещающее содержимое 8" descr="1335510832foto1_bi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0066338" y="2046288"/>
            <a:ext cx="2125662" cy="1262062"/>
          </a:xfrm>
          <a:prstGeom prst="rect">
            <a:avLst/>
          </a:prstGeom>
        </p:spPr>
      </p:pic>
      <p:pic>
        <p:nvPicPr>
          <p:cNvPr id="6" name="Изображение 5" descr="9892998"/>
          <p:cNvPicPr>
            <a:picLocks noChangeAspect="1"/>
          </p:cNvPicPr>
          <p:nvPr/>
        </p:nvPicPr>
        <p:blipFill>
          <a:blip r:embed="rId3" cstate="print">
            <a:lum bright="6000" contrast="6000"/>
          </a:blip>
          <a:srcRect t="9875" r="21371" b="16251"/>
          <a:stretch>
            <a:fillRect/>
          </a:stretch>
        </p:blipFill>
        <p:spPr>
          <a:xfrm>
            <a:off x="9322025" y="4952768"/>
            <a:ext cx="2439456" cy="979636"/>
          </a:xfrm>
          <a:prstGeom prst="rect">
            <a:avLst/>
          </a:prstGeom>
        </p:spPr>
      </p:pic>
      <p:pic>
        <p:nvPicPr>
          <p:cNvPr id="7" name="Изображение 6" descr="gaz"/>
          <p:cNvPicPr>
            <a:picLocks noChangeAspect="1"/>
          </p:cNvPicPr>
          <p:nvPr/>
        </p:nvPicPr>
        <p:blipFill>
          <a:blip r:embed="rId4" cstate="print">
            <a:lum bright="12000" contrast="18000"/>
          </a:blip>
          <a:stretch>
            <a:fillRect/>
          </a:stretch>
        </p:blipFill>
        <p:spPr>
          <a:xfrm>
            <a:off x="5860058" y="1669035"/>
            <a:ext cx="2135503" cy="1341202"/>
          </a:xfrm>
          <a:prstGeom prst="rect">
            <a:avLst/>
          </a:prstGeom>
        </p:spPr>
      </p:pic>
      <p:pic>
        <p:nvPicPr>
          <p:cNvPr id="8" name="Изображение 7" descr="дхд"/>
          <p:cNvPicPr>
            <a:picLocks noChangeAspect="1"/>
          </p:cNvPicPr>
          <p:nvPr/>
        </p:nvPicPr>
        <p:blipFill>
          <a:blip r:embed="rId5" cstate="print">
            <a:lum bright="6000" contrast="18000"/>
          </a:blip>
          <a:stretch>
            <a:fillRect/>
          </a:stretch>
        </p:blipFill>
        <p:spPr>
          <a:xfrm>
            <a:off x="9153185" y="3479520"/>
            <a:ext cx="2777135" cy="1207001"/>
          </a:xfrm>
          <a:prstGeom prst="rect">
            <a:avLst/>
          </a:prstGeom>
        </p:spPr>
      </p:pic>
      <p:pic>
        <p:nvPicPr>
          <p:cNvPr id="4" name="Изображение 3" descr="дьл"/>
          <p:cNvPicPr>
            <a:picLocks noChangeAspect="1"/>
          </p:cNvPicPr>
          <p:nvPr/>
        </p:nvPicPr>
        <p:blipFill>
          <a:blip r:embed="rId6" cstate="print">
            <a:lum contrast="18000"/>
          </a:blip>
          <a:stretch>
            <a:fillRect/>
          </a:stretch>
        </p:blipFill>
        <p:spPr>
          <a:xfrm>
            <a:off x="5695387" y="5443472"/>
            <a:ext cx="2210532" cy="544356"/>
          </a:xfrm>
          <a:prstGeom prst="rect">
            <a:avLst/>
          </a:prstGeom>
        </p:spPr>
      </p:pic>
      <p:pic>
        <p:nvPicPr>
          <p:cNvPr id="10" name="Picture 4" descr="D:\СЕМИНАР\слайды\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b="7596"/>
          <a:stretch>
            <a:fillRect/>
          </a:stretch>
        </p:blipFill>
        <p:spPr bwMode="auto">
          <a:xfrm>
            <a:off x="591195" y="1756364"/>
            <a:ext cx="5059356" cy="420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522" y="4187372"/>
            <a:ext cx="1101895" cy="11018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871" y="3360679"/>
            <a:ext cx="2667000" cy="4762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4" b="29929"/>
          <a:stretch>
            <a:fillRect/>
          </a:stretch>
        </p:blipFill>
        <p:spPr>
          <a:xfrm>
            <a:off x="7066657" y="4304953"/>
            <a:ext cx="1861385" cy="670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ПРЕЗЕНТАЦИИ\ГАЗПРОМ\Метрологическая служба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 bwMode="auto">
          <a:xfrm>
            <a:off x="6574032" y="2452646"/>
            <a:ext cx="1739313" cy="1154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9846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200" dirty="0" smtClean="0">
                <a:sym typeface="+mn-ea"/>
              </a:rPr>
              <a:t>СервисСофт – команда экспертов!</a:t>
            </a:r>
            <a:endParaRPr lang="ru-RU" altLang="en-US" dirty="0"/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3212997" y="3119512"/>
            <a:ext cx="2969791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>
                <a:solidFill>
                  <a:schemeClr val="bg1"/>
                </a:solidFill>
              </a:rPr>
              <a:t>ОТДЕЛ РАЗРАБОТКИ </a:t>
            </a:r>
            <a:endParaRPr lang="ru-RU" altLang="ru-RU" sz="1300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>
                <a:solidFill>
                  <a:schemeClr val="bg1"/>
                </a:solidFill>
              </a:rPr>
              <a:t>ПРОГРАММНОГО ОБЕСПЕЧЕНИЯ</a:t>
            </a:r>
            <a:endParaRPr lang="ru-RU" altLang="ru-RU" sz="1300" b="1" dirty="0">
              <a:solidFill>
                <a:schemeClr val="bg1"/>
              </a:solidFill>
            </a:endParaRP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1221445" y="2006905"/>
            <a:ext cx="1873947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>
                <a:solidFill>
                  <a:srgbClr val="002F5E"/>
                </a:solidFill>
              </a:rPr>
              <a:t>КОНСТРУКТОРСКИЙ </a:t>
            </a:r>
            <a:endParaRPr lang="ru-RU" altLang="ru-RU" sz="1300" b="1" dirty="0">
              <a:solidFill>
                <a:srgbClr val="002F5E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>
                <a:solidFill>
                  <a:srgbClr val="002F5E"/>
                </a:solidFill>
              </a:rPr>
              <a:t>ОТДЕЛ</a:t>
            </a:r>
            <a:endParaRPr lang="ru-RU" altLang="ru-RU" sz="1300" b="1" dirty="0">
              <a:solidFill>
                <a:srgbClr val="002F5E"/>
              </a:solidFill>
            </a:endParaRP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2474183" y="5262151"/>
            <a:ext cx="1895611" cy="69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>
                <a:solidFill>
                  <a:srgbClr val="002F5E"/>
                </a:solidFill>
              </a:rPr>
              <a:t>ОТДЕЛ РАЗРАБОТКИ </a:t>
            </a:r>
            <a:endParaRPr lang="ru-RU" altLang="ru-RU" sz="1300" b="1">
              <a:solidFill>
                <a:srgbClr val="002F5E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>
                <a:solidFill>
                  <a:srgbClr val="002F5E"/>
                </a:solidFill>
              </a:rPr>
              <a:t>ПРОГРАММНОГО ОБЕСПЕЧЕНИЯ</a:t>
            </a:r>
            <a:endParaRPr lang="ru-RU" altLang="ru-RU" sz="1300" b="1">
              <a:solidFill>
                <a:srgbClr val="002F5E"/>
              </a:solidFill>
            </a:endParaRPr>
          </a:p>
        </p:txBody>
      </p:sp>
      <p:sp>
        <p:nvSpPr>
          <p:cNvPr id="25" name="TextBox 14"/>
          <p:cNvSpPr txBox="1">
            <a:spLocks noChangeArrowheads="1"/>
          </p:cNvSpPr>
          <p:nvPr/>
        </p:nvSpPr>
        <p:spPr bwMode="auto">
          <a:xfrm>
            <a:off x="5066707" y="5262240"/>
            <a:ext cx="2058092" cy="69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>
                <a:solidFill>
                  <a:srgbClr val="002F5E"/>
                </a:solidFill>
              </a:rPr>
              <a:t>ОТДЕЛ РАЗРАБОТКИ </a:t>
            </a:r>
            <a:endParaRPr lang="ru-RU" altLang="ru-RU" sz="1300" b="1">
              <a:solidFill>
                <a:srgbClr val="002F5E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>
                <a:solidFill>
                  <a:srgbClr val="002F5E"/>
                </a:solidFill>
              </a:rPr>
              <a:t>РАДИОЭЛЕКТРОННОЙ АППАРАТУРЫ</a:t>
            </a:r>
            <a:endParaRPr lang="ru-RU" altLang="ru-RU" sz="1300" b="1">
              <a:solidFill>
                <a:srgbClr val="002F5E"/>
              </a:solidFill>
            </a:endParaRPr>
          </a:p>
        </p:txBody>
      </p:sp>
      <p:pic>
        <p:nvPicPr>
          <p:cNvPr id="26" name="Picture 2" descr="C:\Users\ЗагуменновИЮ\Desktop\Новая папка\Фото к презентации\DSC_0011.JPGDSC_0011"/>
          <p:cNvPicPr>
            <a:picLocks noChangeAspect="1" noChangeArrowheads="1"/>
          </p:cNvPicPr>
          <p:nvPr/>
        </p:nvPicPr>
        <p:blipFill rotWithShape="1">
          <a:blip r:embed="rId2" cstate="print">
            <a:lum bright="12000" contrast="12000"/>
          </a:blip>
          <a:srcRect/>
          <a:stretch>
            <a:fillRect/>
          </a:stretch>
        </p:blipFill>
        <p:spPr bwMode="auto">
          <a:xfrm>
            <a:off x="1303975" y="2425745"/>
            <a:ext cx="1708887" cy="1167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9846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Picture 3" descr="C:\Users\ЗагуменновИЮ\Desktop\Новая папка\Фото к презентации\DSC_0015.JPGDSC_0015"/>
          <p:cNvPicPr>
            <a:picLocks noChangeAspect="1" noChangeArrowheads="1"/>
          </p:cNvPicPr>
          <p:nvPr/>
        </p:nvPicPr>
        <p:blipFill rotWithShape="1">
          <a:blip r:embed="rId3" cstate="print">
            <a:lum bright="12000" contrast="12000"/>
          </a:blip>
          <a:srcRect/>
          <a:stretch>
            <a:fillRect/>
          </a:stretch>
        </p:blipFill>
        <p:spPr bwMode="auto">
          <a:xfrm>
            <a:off x="2569262" y="4061855"/>
            <a:ext cx="1800186" cy="1200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9846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2" descr="C:\Users\ЗагуменновИЮ\Desktop\Новая папка\Фото к презентации\DSC_0030.JPGDSC_0030"/>
          <p:cNvPicPr>
            <a:picLocks noChangeAspect="1" noChangeArrowheads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 bwMode="auto">
          <a:xfrm>
            <a:off x="5206097" y="4074838"/>
            <a:ext cx="1780585" cy="118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9846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59004" y="1989367"/>
            <a:ext cx="1875494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>
                <a:solidFill>
                  <a:srgbClr val="002F5E"/>
                </a:solidFill>
              </a:rPr>
              <a:t>МЕТРОЛОГИЧЕСКАЯ </a:t>
            </a:r>
            <a:endParaRPr lang="ru-RU" altLang="ru-RU" sz="1300" b="1">
              <a:solidFill>
                <a:srgbClr val="002F5E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>
                <a:solidFill>
                  <a:srgbClr val="002F5E"/>
                </a:solidFill>
              </a:rPr>
              <a:t>СЛУЖБА</a:t>
            </a:r>
            <a:endParaRPr lang="ru-RU" altLang="ru-RU" sz="1300" b="1">
              <a:solidFill>
                <a:srgbClr val="002F5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61363" y="5262150"/>
            <a:ext cx="2184982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>
                <a:solidFill>
                  <a:srgbClr val="002F5E"/>
                </a:solidFill>
              </a:rPr>
              <a:t>ЭЛЕКТРОТЕХНИЧЕСКАЯ ЛАБОРАТОРИЯ</a:t>
            </a:r>
            <a:endParaRPr lang="ru-RU" altLang="ru-RU" sz="1300" b="1">
              <a:solidFill>
                <a:srgbClr val="002F5E"/>
              </a:solidFill>
            </a:endParaRPr>
          </a:p>
        </p:txBody>
      </p:sp>
      <p:pic>
        <p:nvPicPr>
          <p:cNvPr id="16" name="Picture 3" descr="C:\Users\ЗагуменновИЮ\Desktop\Новая папка\Фото к презентации\DSC_0022.JPGDSC_0022"/>
          <p:cNvPicPr>
            <a:picLocks noChangeAspect="1" noChangeArrowheads="1"/>
          </p:cNvPicPr>
          <p:nvPr/>
        </p:nvPicPr>
        <p:blipFill>
          <a:blip r:embed="rId5" cstate="print">
            <a:lum bright="12000" contrast="18000"/>
          </a:blip>
          <a:srcRect/>
          <a:stretch>
            <a:fillRect/>
          </a:stretch>
        </p:blipFill>
        <p:spPr bwMode="auto">
          <a:xfrm>
            <a:off x="7863563" y="4062138"/>
            <a:ext cx="1781101" cy="1187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9846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2"/>
          <p:cNvSpPr txBox="1">
            <a:spLocks noChangeArrowheads="1"/>
          </p:cNvSpPr>
          <p:nvPr/>
        </p:nvSpPr>
        <p:spPr bwMode="auto">
          <a:xfrm>
            <a:off x="3902123" y="1989367"/>
            <a:ext cx="1813081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>
                <a:solidFill>
                  <a:srgbClr val="002F5E"/>
                </a:solidFill>
              </a:rPr>
              <a:t>ОТДЕЛ </a:t>
            </a:r>
            <a:endParaRPr lang="ru-RU" altLang="ru-RU" sz="1300" b="1" dirty="0">
              <a:solidFill>
                <a:srgbClr val="002F5E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>
                <a:solidFill>
                  <a:srgbClr val="002F5E"/>
                </a:solidFill>
              </a:rPr>
              <a:t>ПРОЕКТИРОВАНИЯ</a:t>
            </a:r>
            <a:endParaRPr lang="ru-RU" altLang="ru-RU" sz="1300" b="1" dirty="0">
              <a:solidFill>
                <a:srgbClr val="002F5E"/>
              </a:solidFill>
            </a:endParaRPr>
          </a:p>
        </p:txBody>
      </p:sp>
      <p:pic>
        <p:nvPicPr>
          <p:cNvPr id="3" name="Picture 2" descr="C:\Users\ЗагуменновИЮ\Desktop\Новая папка\Фото к презентации\DSC_0006.JPGDSC_0006"/>
          <p:cNvPicPr>
            <a:picLocks noChangeAspect="1" noChangeArrowheads="1"/>
          </p:cNvPicPr>
          <p:nvPr/>
        </p:nvPicPr>
        <p:blipFill rotWithShape="1">
          <a:blip r:embed="rId6" cstate="print">
            <a:lum bright="6000" contrast="6000"/>
          </a:blip>
          <a:srcRect/>
          <a:stretch>
            <a:fillRect/>
          </a:stretch>
        </p:blipFill>
        <p:spPr bwMode="auto">
          <a:xfrm>
            <a:off x="3954220" y="2426260"/>
            <a:ext cx="1708887" cy="1166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9846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C:\Users\ЗагуменновИЮ\Desktop\Новая папка\Фото к презентации\DSC_0004.JPGDSC_0004"/>
          <p:cNvPicPr>
            <a:picLocks noChangeAspect="1" noChangeArrowheads="1"/>
          </p:cNvPicPr>
          <p:nvPr/>
        </p:nvPicPr>
        <p:blipFill>
          <a:blip r:embed="rId7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9205190" y="2425230"/>
            <a:ext cx="1721782" cy="1148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9846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9205190" y="2006905"/>
            <a:ext cx="1875494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>
                <a:solidFill>
                  <a:srgbClr val="002F5E"/>
                </a:solidFill>
              </a:rPr>
              <a:t>СЕРВИСНЫЙ </a:t>
            </a:r>
            <a:endParaRPr lang="ru-RU" altLang="ru-RU" sz="1300" b="1">
              <a:solidFill>
                <a:srgbClr val="002F5E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>
                <a:solidFill>
                  <a:srgbClr val="002F5E"/>
                </a:solidFill>
              </a:rPr>
              <a:t>ОТДЕЛ</a:t>
            </a:r>
            <a:endParaRPr lang="ru-RU" altLang="ru-RU" sz="1300" b="1">
              <a:solidFill>
                <a:srgbClr val="002F5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1504634" y="487046"/>
            <a:ext cx="676973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dirty="0" smtClean="0">
                <a:solidFill>
                  <a:schemeClr val="bg1"/>
                </a:solidFill>
                <a:latin typeface="+mj-lt"/>
              </a:rPr>
              <a:t>Собственное производство</a:t>
            </a:r>
            <a:endParaRPr lang="ru-RU" alt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Выноска 1 (без границы) 6"/>
          <p:cNvSpPr/>
          <p:nvPr/>
        </p:nvSpPr>
        <p:spPr>
          <a:xfrm>
            <a:off x="8504932" y="2061775"/>
            <a:ext cx="2106062" cy="643218"/>
          </a:xfrm>
          <a:prstGeom prst="callout1">
            <a:avLst>
              <a:gd name="adj1" fmla="val 3047"/>
              <a:gd name="adj2" fmla="val 783"/>
              <a:gd name="adj3" fmla="val 11948"/>
              <a:gd name="adj4" fmla="val -10041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1625">
                <a:sym typeface="+mn-ea"/>
              </a:rPr>
              <a:t>Гарантия хорошей цены</a:t>
            </a:r>
            <a:endParaRPr lang="ru-RU" altLang="en-US" sz="1625"/>
          </a:p>
        </p:txBody>
      </p:sp>
      <p:sp>
        <p:nvSpPr>
          <p:cNvPr id="8" name="Выноска 1 (без границы) 7"/>
          <p:cNvSpPr/>
          <p:nvPr/>
        </p:nvSpPr>
        <p:spPr>
          <a:xfrm>
            <a:off x="8504932" y="3538238"/>
            <a:ext cx="2106062" cy="643218"/>
          </a:xfrm>
          <a:prstGeom prst="callout1">
            <a:avLst>
              <a:gd name="adj1" fmla="val 3047"/>
              <a:gd name="adj2" fmla="val 783"/>
              <a:gd name="adj3" fmla="val 11948"/>
              <a:gd name="adj4" fmla="val -10041"/>
            </a:avLst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1625">
                <a:sym typeface="+mn-ea"/>
              </a:rPr>
              <a:t>Контроль качества</a:t>
            </a:r>
            <a:endParaRPr lang="ru-RU" altLang="en-US" sz="1625"/>
          </a:p>
        </p:txBody>
      </p:sp>
      <p:sp>
        <p:nvSpPr>
          <p:cNvPr id="9" name="Выноска 1 (без границы) 8"/>
          <p:cNvSpPr/>
          <p:nvPr/>
        </p:nvSpPr>
        <p:spPr>
          <a:xfrm>
            <a:off x="8504932" y="4963303"/>
            <a:ext cx="2106062" cy="643218"/>
          </a:xfrm>
          <a:prstGeom prst="callout1">
            <a:avLst>
              <a:gd name="adj1" fmla="val 3047"/>
              <a:gd name="adj2" fmla="val 783"/>
              <a:gd name="adj3" fmla="val 11948"/>
              <a:gd name="adj4" fmla="val -10041"/>
            </a:avLst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1625">
                <a:sym typeface="+mn-ea"/>
              </a:rPr>
              <a:t>Квалифицированное обслуживание</a:t>
            </a:r>
            <a:endParaRPr lang="ru-RU" altLang="en-US" sz="1625"/>
          </a:p>
        </p:txBody>
      </p:sp>
      <p:pic>
        <p:nvPicPr>
          <p:cNvPr id="22530" name="Picture 2" descr="C:\Users\ЗагуменновИЮ\Desktop\Новая папка\Фото к презентации\DSC_0025.JPGDSC_0025"/>
          <p:cNvPicPr>
            <a:picLocks noChangeAspect="1" noChangeArrowheads="1"/>
          </p:cNvPicPr>
          <p:nvPr/>
        </p:nvPicPr>
        <p:blipFill>
          <a:blip r:embed="rId1" cstate="print">
            <a:lum bright="24000" contrast="24000"/>
          </a:blip>
          <a:srcRect/>
          <a:stretch>
            <a:fillRect/>
          </a:stretch>
        </p:blipFill>
        <p:spPr bwMode="auto">
          <a:xfrm>
            <a:off x="2111694" y="1805306"/>
            <a:ext cx="6162675" cy="4109085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амещающее содержимое 1" descr="DSC_002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8000" contrast="24000"/>
          </a:blip>
          <a:stretch>
            <a:fillRect/>
          </a:stretch>
        </p:blipFill>
        <p:spPr>
          <a:xfrm>
            <a:off x="4891881" y="3196431"/>
            <a:ext cx="2409825" cy="1609725"/>
          </a:xfrm>
          <a:prstGeom prst="rect">
            <a:avLst/>
          </a:prstGeom>
          <a:solidFill>
            <a:schemeClr val="lt1"/>
          </a:solidFill>
          <a:ln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3"/>
          <p:cNvSpPr txBox="1"/>
          <p:nvPr/>
        </p:nvSpPr>
        <p:spPr>
          <a:xfrm>
            <a:off x="1051965" y="1801015"/>
            <a:ext cx="10515600" cy="2832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chemeClr val="bg1"/>
                </a:solidFill>
              </a:rPr>
              <a:t>Радин Вячеслав Вячеславович,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руководитель направления "</a:t>
            </a:r>
            <a:r>
              <a:rPr lang="ru-RU" dirty="0" err="1" smtClean="0">
                <a:solidFill>
                  <a:schemeClr val="bg1"/>
                </a:solidFill>
              </a:rPr>
              <a:t>Экометео</a:t>
            </a:r>
            <a:r>
              <a:rPr lang="ru-RU" dirty="0" smtClean="0">
                <a:solidFill>
                  <a:schemeClr val="bg1"/>
                </a:solidFill>
              </a:rPr>
              <a:t>" ГК "СервисСофт“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(4872) 70-05-82, (960) 617-58-77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ecometeo.ssoft24.com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ecometeo@ssoft24.com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gubernski.ru/forum/upload/foto/6/0/0/f_b19840d603ed08761b6c4f7f6b006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04524" y="2347415"/>
            <a:ext cx="9550166" cy="38295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Задачи, решаемые автоматизированной системой экологического </a:t>
            </a:r>
            <a:r>
              <a:rPr lang="ru-RU" dirty="0" smtClean="0"/>
              <a:t>мониторинга</a:t>
            </a:r>
            <a:r>
              <a:rPr lang="ru-RU" dirty="0"/>
              <a:t>:</a:t>
            </a:r>
            <a:endParaRPr lang="ru-RU" dirty="0"/>
          </a:p>
          <a:p>
            <a:r>
              <a:rPr lang="ru-RU" dirty="0" smtClean="0"/>
              <a:t>сбор</a:t>
            </a:r>
            <a:r>
              <a:rPr lang="ru-RU" dirty="0"/>
              <a:t>, обработка и хранение информации с датчиков контроля;</a:t>
            </a:r>
            <a:endParaRPr lang="ru-RU" dirty="0"/>
          </a:p>
          <a:p>
            <a:r>
              <a:rPr lang="ru-RU" dirty="0" smtClean="0"/>
              <a:t>экологический </a:t>
            </a:r>
            <a:r>
              <a:rPr lang="ru-RU" dirty="0"/>
              <a:t>анализ информации;</a:t>
            </a:r>
            <a:endParaRPr lang="ru-RU" dirty="0"/>
          </a:p>
          <a:p>
            <a:r>
              <a:rPr lang="ru-RU" dirty="0" smtClean="0"/>
              <a:t>выработка </a:t>
            </a:r>
            <a:r>
              <a:rPr lang="ru-RU" dirty="0"/>
              <a:t>управленческих решений по предотвращению </a:t>
            </a:r>
            <a:r>
              <a:rPr lang="ru-RU" dirty="0" smtClean="0"/>
              <a:t>негативных последствий </a:t>
            </a:r>
            <a:r>
              <a:rPr lang="ru-RU" dirty="0"/>
              <a:t>в случае повышения концентрации свалочного газа или </a:t>
            </a:r>
            <a:r>
              <a:rPr lang="ru-RU" dirty="0" smtClean="0"/>
              <a:t>возгорания </a:t>
            </a:r>
            <a:r>
              <a:rPr lang="ru-RU" dirty="0"/>
              <a:t>в теле свалки.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04524" y="193100"/>
            <a:ext cx="8342888" cy="125485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Система </a:t>
            </a:r>
            <a:r>
              <a:rPr lang="ru-RU" sz="4000" dirty="0"/>
              <a:t>автоматизированного </a:t>
            </a:r>
            <a:r>
              <a:rPr lang="ru-RU" sz="4000" dirty="0" smtClean="0"/>
              <a:t>контроля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42087" y="193100"/>
            <a:ext cx="8407626" cy="125485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Система </a:t>
            </a:r>
            <a:r>
              <a:rPr lang="ru-RU" sz="4000" dirty="0"/>
              <a:t>автоматизированного </a:t>
            </a:r>
            <a:r>
              <a:rPr lang="ru-RU" sz="4000" dirty="0" smtClean="0"/>
              <a:t>контроля</a:t>
            </a:r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67" y="1674657"/>
            <a:ext cx="10414591" cy="4140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92322" y="1825625"/>
            <a:ext cx="9662368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Накопление </a:t>
            </a:r>
            <a:r>
              <a:rPr lang="ru-RU" dirty="0" smtClean="0"/>
              <a:t>экологических </a:t>
            </a:r>
            <a:r>
              <a:rPr lang="ru-RU" dirty="0"/>
              <a:t>данных на сервере осуществляется с помощью стационарных постов </a:t>
            </a:r>
            <a:r>
              <a:rPr lang="ru-RU" dirty="0" smtClean="0"/>
              <a:t>соединенных </a:t>
            </a:r>
            <a:r>
              <a:rPr lang="ru-RU" dirty="0"/>
              <a:t>с сервером с помощью сетей сотовой мобильной связи</a:t>
            </a:r>
            <a:r>
              <a:rPr lang="ru-RU" dirty="0" smtClean="0"/>
              <a:t>.</a:t>
            </a:r>
            <a:endParaRPr lang="ru-RU" dirty="0" smtClean="0"/>
          </a:p>
          <a:p>
            <a:pPr marL="0" indent="0">
              <a:buNone/>
            </a:pPr>
            <a:endParaRPr lang="ru-RU" sz="1050" dirty="0"/>
          </a:p>
          <a:p>
            <a:pPr marL="0" indent="0">
              <a:buNone/>
            </a:pPr>
            <a:r>
              <a:rPr lang="ru-RU" dirty="0"/>
              <a:t>Информационные модули, составляющие систему мониторинга: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подсистема сбора информации;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подсистема передачи информации;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подсистема обработки информации и её отображения.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28799" y="193100"/>
            <a:ext cx="8431902" cy="125485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Система </a:t>
            </a:r>
            <a:r>
              <a:rPr lang="ru-RU" sz="4000" dirty="0"/>
              <a:t>автоматизированного </a:t>
            </a:r>
            <a:r>
              <a:rPr lang="ru-RU" sz="4000" dirty="0" smtClean="0"/>
              <a:t>контроля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05970" y="2238319"/>
            <a:ext cx="9648720" cy="34746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Характеристики</a:t>
            </a:r>
            <a:endParaRPr lang="ru-RU" sz="2400" dirty="0" smtClean="0"/>
          </a:p>
          <a:p>
            <a:r>
              <a:rPr lang="ru-RU" sz="2400" dirty="0" smtClean="0"/>
              <a:t>Автономная работа до 3-х лет;</a:t>
            </a:r>
            <a:endParaRPr lang="ru-RU" sz="2400" dirty="0" smtClean="0"/>
          </a:p>
          <a:p>
            <a:r>
              <a:rPr lang="ru-RU" sz="2400" dirty="0"/>
              <a:t>Диапазон рабочих </a:t>
            </a:r>
            <a:r>
              <a:rPr lang="ru-RU" sz="2400" dirty="0" smtClean="0"/>
              <a:t>температур: -</a:t>
            </a:r>
            <a:r>
              <a:rPr lang="ru-RU" sz="2400" dirty="0"/>
              <a:t>40°С .. +60</a:t>
            </a:r>
            <a:r>
              <a:rPr lang="ru-RU" sz="2400" dirty="0" smtClean="0"/>
              <a:t>°;</a:t>
            </a:r>
            <a:endParaRPr lang="ru-RU" sz="2400" dirty="0" smtClean="0"/>
          </a:p>
          <a:p>
            <a:r>
              <a:rPr lang="ru-RU" sz="2400" dirty="0"/>
              <a:t>Стандарт беспроводной связи	GSM </a:t>
            </a:r>
            <a:r>
              <a:rPr lang="ru-RU" sz="2400" dirty="0" smtClean="0"/>
              <a:t>900/1800</a:t>
            </a:r>
            <a:endParaRPr lang="ru-RU" sz="2400" dirty="0" smtClean="0"/>
          </a:p>
          <a:p>
            <a:r>
              <a:rPr lang="ru-RU" sz="2400" dirty="0"/>
              <a:t>Протоколы передачи данных	</a:t>
            </a:r>
            <a:r>
              <a:rPr lang="en-US" sz="2400" dirty="0" smtClean="0"/>
              <a:t>SMS/CSD/GPRS</a:t>
            </a:r>
            <a:endParaRPr lang="ru-RU" sz="2400" dirty="0" smtClean="0"/>
          </a:p>
          <a:p>
            <a:r>
              <a:rPr lang="ru-RU" sz="2400" dirty="0" smtClean="0"/>
              <a:t>Датчики температуры и газа</a:t>
            </a:r>
            <a:endParaRPr lang="ru-RU" sz="2400" dirty="0" smtClean="0"/>
          </a:p>
          <a:p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28799" y="193100"/>
            <a:ext cx="8431902" cy="125485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Система </a:t>
            </a:r>
            <a:r>
              <a:rPr lang="ru-RU" sz="4000" dirty="0"/>
              <a:t>автоматизированного </a:t>
            </a:r>
            <a:r>
              <a:rPr lang="ru-RU" sz="4000" dirty="0" smtClean="0"/>
              <a:t>контроля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05970" y="2036018"/>
            <a:ext cx="9648720" cy="36122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Датчик газа - измеряемые параметры:</a:t>
            </a:r>
            <a:endParaRPr lang="ru-RU" sz="2400" dirty="0" smtClean="0"/>
          </a:p>
          <a:p>
            <a:r>
              <a:rPr lang="ru-RU" sz="2400" dirty="0" smtClean="0"/>
              <a:t>Сжиженный углеводородный газ</a:t>
            </a:r>
            <a:endParaRPr lang="ru-RU" sz="2400" dirty="0" smtClean="0"/>
          </a:p>
          <a:p>
            <a:r>
              <a:rPr lang="ru-RU" sz="2400" dirty="0" smtClean="0"/>
              <a:t>Метан</a:t>
            </a:r>
            <a:endParaRPr lang="ru-RU" sz="2400" dirty="0" smtClean="0"/>
          </a:p>
          <a:p>
            <a:r>
              <a:rPr lang="ru-RU" sz="2400" dirty="0" smtClean="0"/>
              <a:t>Коксовый газ</a:t>
            </a:r>
            <a:endParaRPr lang="ru-RU" sz="2400" dirty="0" smtClean="0"/>
          </a:p>
          <a:p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Возможна установка дополнительных датчиков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28799" y="193100"/>
            <a:ext cx="8431902" cy="125485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Система </a:t>
            </a:r>
            <a:r>
              <a:rPr lang="ru-RU" sz="4000" dirty="0"/>
              <a:t>автоматизированного </a:t>
            </a:r>
            <a:r>
              <a:rPr lang="ru-RU" sz="4000" dirty="0" smtClean="0"/>
              <a:t>контроля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78675" y="1825625"/>
            <a:ext cx="9676015" cy="435133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Предупреждение ситуаций, связанных с повышением </a:t>
            </a:r>
            <a:r>
              <a:rPr lang="ru-RU" dirty="0"/>
              <a:t>концентрации свалочного газа или возгорания в теле свалки</a:t>
            </a:r>
            <a:endParaRPr lang="ru-RU" dirty="0"/>
          </a:p>
          <a:p>
            <a:r>
              <a:rPr lang="ru-RU" dirty="0" smtClean="0"/>
              <a:t>Оперативное реагирование на превышение норм концентраций вредных веществ на полигоне</a:t>
            </a:r>
            <a:endParaRPr lang="ru-RU" dirty="0" smtClean="0"/>
          </a:p>
          <a:p>
            <a:r>
              <a:rPr lang="ru-RU" dirty="0" smtClean="0"/>
              <a:t>Удаленный мониторинг в </a:t>
            </a:r>
            <a:r>
              <a:rPr lang="ru-RU" dirty="0"/>
              <a:t>режиме </a:t>
            </a:r>
            <a:r>
              <a:rPr lang="ru-RU" dirty="0" smtClean="0"/>
              <a:t>реального </a:t>
            </a:r>
            <a:r>
              <a:rPr lang="ru-RU" dirty="0"/>
              <a:t>времени </a:t>
            </a:r>
            <a:r>
              <a:rPr lang="ru-RU" dirty="0" smtClean="0"/>
              <a:t>позволяет контролировать </a:t>
            </a:r>
            <a:r>
              <a:rPr lang="ru-RU" dirty="0"/>
              <a:t>состояние объекта и своевременно </a:t>
            </a:r>
            <a:r>
              <a:rPr lang="ru-RU" dirty="0" smtClean="0"/>
              <a:t>устранять </a:t>
            </a:r>
            <a:r>
              <a:rPr lang="ru-RU" dirty="0"/>
              <a:t>источники загрязнения окружающей </a:t>
            </a:r>
            <a:r>
              <a:rPr lang="ru-RU" dirty="0" smtClean="0"/>
              <a:t>среды</a:t>
            </a:r>
            <a:endParaRPr lang="ru-RU" dirty="0" smtClean="0"/>
          </a:p>
          <a:p>
            <a:r>
              <a:rPr lang="ru-RU" dirty="0" smtClean="0"/>
              <a:t>Доступность информации о состоянии свалки коммунальных отходов для населения и возможность общественного контроля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0247" y="193100"/>
            <a:ext cx="8480453" cy="1254854"/>
          </a:xfrm>
        </p:spPr>
        <p:txBody>
          <a:bodyPr/>
          <a:lstStyle/>
          <a:p>
            <a:pPr algn="ctr"/>
            <a:r>
              <a:rPr lang="ru-RU" dirty="0" smtClean="0"/>
              <a:t>Преимущества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482861" y="1877353"/>
            <a:ext cx="5533812" cy="37821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Сайт «Система автоматического мониторинга </a:t>
            </a:r>
            <a:r>
              <a:rPr lang="ru-RU" dirty="0" err="1"/>
              <a:t>газовыделения</a:t>
            </a:r>
            <a:r>
              <a:rPr lang="ru-RU" dirty="0"/>
              <a:t> </a:t>
            </a:r>
            <a:r>
              <a:rPr lang="ru-RU" dirty="0" smtClean="0"/>
              <a:t>и температуры </a:t>
            </a:r>
            <a:r>
              <a:rPr lang="ru-RU" dirty="0" err="1"/>
              <a:t>рекультивированной</a:t>
            </a:r>
            <a:r>
              <a:rPr lang="ru-RU" dirty="0"/>
              <a:t> свалки</a:t>
            </a:r>
            <a:r>
              <a:rPr lang="ru-RU" dirty="0" smtClean="0"/>
              <a:t>»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Возможно вывести информацию на сайты муниципалитетов, общественных организаций и др.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0247" y="193100"/>
            <a:ext cx="8529005" cy="1254854"/>
          </a:xfrm>
        </p:spPr>
        <p:txBody>
          <a:bodyPr/>
          <a:lstStyle/>
          <a:p>
            <a:pPr algn="ctr"/>
            <a:r>
              <a:rPr lang="ru-RU" dirty="0" smtClean="0"/>
              <a:t>Вывод результатов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62" y="1740758"/>
            <a:ext cx="5736973" cy="4229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3838</Words>
  <Application>WPS Presentation</Application>
  <PresentationFormat>Широкоэкранный</PresentationFormat>
  <Paragraphs>128</Paragraphs>
  <Slides>18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Arial</vt:lpstr>
      <vt:lpstr>SimSun</vt:lpstr>
      <vt:lpstr>Wingdings</vt:lpstr>
      <vt:lpstr>Calibri</vt:lpstr>
      <vt:lpstr>Arial</vt:lpstr>
      <vt:lpstr>Calibri</vt:lpstr>
      <vt:lpstr>Calibri Light</vt:lpstr>
      <vt:lpstr>Microsoft YaHei</vt:lpstr>
      <vt:lpstr/>
      <vt:lpstr>Arial Unicode MS</vt:lpstr>
      <vt:lpstr>Тема Office</vt:lpstr>
      <vt:lpstr>1_Тема Office</vt:lpstr>
      <vt:lpstr>CorelDraw.Graphic.16</vt:lpstr>
      <vt:lpstr>CorelDraw.Graphic.16</vt:lpstr>
      <vt:lpstr>Экологический мониторинг свалочного газа. Автоматический контроль выбросов промышленных предприятий в рамках ФЗ-219</vt:lpstr>
      <vt:lpstr>PowerPoint 演示文稿</vt:lpstr>
      <vt:lpstr>Система автоматизированного контроля</vt:lpstr>
      <vt:lpstr>Система автоматизированного контроля</vt:lpstr>
      <vt:lpstr>Система автоматизированного контроля</vt:lpstr>
      <vt:lpstr>Система автоматизированного контроля</vt:lpstr>
      <vt:lpstr>Система автоматизированного контроля</vt:lpstr>
      <vt:lpstr>Преимущества</vt:lpstr>
      <vt:lpstr>Вывод результатов</vt:lpstr>
      <vt:lpstr>Пример установки системы мониторинга</vt:lpstr>
      <vt:lpstr>Пример установки системы мониторинга</vt:lpstr>
      <vt:lpstr>Мониторинг выбросов</vt:lpstr>
      <vt:lpstr>Схема работы автоматической системы непрерывного контроля выбросов</vt:lpstr>
      <vt:lpstr>PowerPoint 演示文稿</vt:lpstr>
      <vt:lpstr>Наши партнеры</vt:lpstr>
      <vt:lpstr>СервисСофт – команда экспертов!</vt:lpstr>
      <vt:lpstr>PowerPoint 演示文稿</vt:lpstr>
      <vt:lpstr>PowerPoint 演示文稿</vt:lpstr>
    </vt:vector>
  </TitlesOfParts>
  <Company>Servicesoft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Дистанционный мониторинг состояния утилизированной свалки коммунальных отходов</dc:title>
  <dc:creator>Сальникова Людмила Игоревна</dc:creator>
  <cp:lastModifiedBy>РадинВВ</cp:lastModifiedBy>
  <cp:revision>48</cp:revision>
  <dcterms:created xsi:type="dcterms:W3CDTF">2018-05-10T05:58:00Z</dcterms:created>
  <dcterms:modified xsi:type="dcterms:W3CDTF">2018-06-13T11:27:25Z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1049-10.2.0.5965</vt:lpwstr>
  </property>
</Properties>
</file>