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0" r:id="rId1"/>
  </p:sldMasterIdLst>
  <p:notesMasterIdLst>
    <p:notesMasterId r:id="rId7"/>
  </p:notesMasterIdLst>
  <p:handoutMasterIdLst>
    <p:handoutMasterId r:id="rId8"/>
  </p:handoutMasterIdLst>
  <p:sldIdLst>
    <p:sldId id="270" r:id="rId2"/>
    <p:sldId id="300" r:id="rId3"/>
    <p:sldId id="301" r:id="rId4"/>
    <p:sldId id="302" r:id="rId5"/>
    <p:sldId id="303" r:id="rId6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3134" autoAdjust="0"/>
  </p:normalViewPr>
  <p:slideViewPr>
    <p:cSldViewPr snapToGrid="0" snapToObjects="1">
      <p:cViewPr varScale="1">
        <p:scale>
          <a:sx n="51" d="100"/>
          <a:sy n="51" d="100"/>
        </p:scale>
        <p:origin x="13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A60542-4E3D-4E07-A45D-4BA7BBD3140D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A6A145-EA86-4320-AFAC-2768847F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3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1C2179-365D-44AE-937C-CC0F1082C9E6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FA5E35-CE77-486B-B7F0-9BE4756E6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8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A5E35-CE77-486B-B7F0-9BE4756E69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5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b="1" smtClean="0"/>
          </a:p>
        </p:txBody>
      </p:sp>
    </p:spTree>
    <p:extLst>
      <p:ext uri="{BB962C8B-B14F-4D97-AF65-F5344CB8AC3E}">
        <p14:creationId xmlns:p14="http://schemas.microsoft.com/office/powerpoint/2010/main" val="136118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A5E35-CE77-486B-B7F0-9BE4756E69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00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046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011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4492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2799"/>
            <a:ext cx="1676400" cy="160020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endParaRPr lang="sv-S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812801"/>
            <a:ext cx="6400800" cy="16002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1"/>
          </p:nvPr>
        </p:nvSpPr>
        <p:spPr>
          <a:xfrm>
            <a:off x="2286000" y="2489996"/>
            <a:ext cx="6400800" cy="16002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13"/>
          </p:nvPr>
        </p:nvSpPr>
        <p:spPr>
          <a:xfrm>
            <a:off x="2286000" y="4179891"/>
            <a:ext cx="6400800" cy="16002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4"/>
          </p:nvPr>
        </p:nvSpPr>
        <p:spPr>
          <a:xfrm>
            <a:off x="457200" y="2489995"/>
            <a:ext cx="1676400" cy="160020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endParaRPr lang="sv-SE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5"/>
          </p:nvPr>
        </p:nvSpPr>
        <p:spPr>
          <a:xfrm>
            <a:off x="457200" y="4179890"/>
            <a:ext cx="1676400" cy="160020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2463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8755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255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45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5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020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39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80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30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5F47-A99A-40A2-90E2-0879FB6CEB1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94668"/>
            <a:ext cx="7772400" cy="791568"/>
          </a:xfrm>
        </p:spPr>
        <p:txBody>
          <a:bodyPr/>
          <a:lstStyle/>
          <a:p>
            <a:r>
              <a:rPr lang="ru-RU" sz="1800" dirty="0" smtClean="0"/>
              <a:t>Общий вид Станции активной дегазации полигона «Южный-Волхонка»</a:t>
            </a:r>
            <a:endParaRPr lang="ru-RU" sz="1800" dirty="0"/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1371600" y="4940490"/>
            <a:ext cx="6400800" cy="873456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8AA38F"/>
              </a:solidFill>
            </a:endParaRPr>
          </a:p>
        </p:txBody>
      </p:sp>
      <p:pic>
        <p:nvPicPr>
          <p:cNvPr id="4" name="Picture 2" descr="C:\Documents and Settings\Администратор\Мои документы\Новоселки\Графическая информация\Вид станции  2 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39056"/>
            <a:ext cx="7888574" cy="4002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887413"/>
            <a:ext cx="57023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AEF3E9-4AAC-4C2A-B300-AC97A4275F8F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v-SE" smtClean="0"/>
          </a:p>
        </p:txBody>
      </p:sp>
      <p:sp>
        <p:nvSpPr>
          <p:cNvPr id="13316" name="Title 1"/>
          <p:cNvSpPr txBox="1">
            <a:spLocks/>
          </p:cNvSpPr>
          <p:nvPr/>
        </p:nvSpPr>
        <p:spPr bwMode="auto">
          <a:xfrm>
            <a:off x="457200" y="279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cs typeface="Arial" pitchFamily="34" charset="0"/>
              </a:rPr>
              <a:t>Общая Схема  активной дегазации полигонов ТБО</a:t>
            </a:r>
            <a:r>
              <a:rPr lang="ru-RU" sz="2000" b="1" dirty="0">
                <a:cs typeface="Arial" pitchFamily="34" charset="0"/>
              </a:rPr>
              <a:t>.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783263" y="712788"/>
            <a:ext cx="318293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 indent="-825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Мусор со свалок естественным образом разлагается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в ходе анаэробного </a:t>
            </a:r>
            <a:r>
              <a:rPr lang="en-US" sz="1200" dirty="0">
                <a:solidFill>
                  <a:schemeClr val="accent2"/>
                </a:solidFill>
              </a:rPr>
              <a:t>(</a:t>
            </a:r>
            <a:r>
              <a:rPr lang="ru-RU" sz="1200" dirty="0" err="1">
                <a:solidFill>
                  <a:schemeClr val="accent2"/>
                </a:solidFill>
              </a:rPr>
              <a:t>бескислородного</a:t>
            </a:r>
            <a:r>
              <a:rPr lang="en-US" sz="1200" dirty="0">
                <a:solidFill>
                  <a:schemeClr val="accent2"/>
                </a:solidFill>
              </a:rPr>
              <a:t>) </a:t>
            </a:r>
            <a:r>
              <a:rPr lang="ru-RU" sz="1200" dirty="0">
                <a:solidFill>
                  <a:schemeClr val="accent2"/>
                </a:solidFill>
              </a:rPr>
              <a:t>процесса с выделением метана</a:t>
            </a:r>
            <a:r>
              <a:rPr lang="en-US" sz="1200" dirty="0">
                <a:solidFill>
                  <a:schemeClr val="accent2"/>
                </a:solidFill>
              </a:rPr>
              <a:t> (</a:t>
            </a:r>
            <a:r>
              <a:rPr lang="en-US" sz="1200" dirty="0" err="1">
                <a:solidFill>
                  <a:schemeClr val="accent2"/>
                </a:solidFill>
              </a:rPr>
              <a:t>CH4</a:t>
            </a:r>
            <a:r>
              <a:rPr lang="en-US" sz="1200" dirty="0">
                <a:solidFill>
                  <a:schemeClr val="accent2"/>
                </a:solidFill>
              </a:rPr>
              <a:t>)</a:t>
            </a:r>
          </a:p>
          <a:p>
            <a:pPr marL="82550" indent="-825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Формируется </a:t>
            </a:r>
            <a:r>
              <a:rPr lang="en-US" sz="1200" dirty="0" err="1">
                <a:solidFill>
                  <a:schemeClr val="accent2"/>
                </a:solidFill>
              </a:rPr>
              <a:t>свалочный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200" dirty="0" err="1">
                <a:solidFill>
                  <a:schemeClr val="accent2"/>
                </a:solidFill>
              </a:rPr>
              <a:t>газ</a:t>
            </a:r>
            <a:r>
              <a:rPr lang="en-US" sz="1200" dirty="0">
                <a:solidFill>
                  <a:schemeClr val="accent2"/>
                </a:solidFill>
              </a:rPr>
              <a:t> (</a:t>
            </a:r>
            <a:r>
              <a:rPr lang="ru-RU" sz="1200" dirty="0">
                <a:solidFill>
                  <a:schemeClr val="accent2"/>
                </a:solidFill>
              </a:rPr>
              <a:t>содержание </a:t>
            </a:r>
            <a:r>
              <a:rPr lang="ru-RU" sz="1200" dirty="0" smtClean="0">
                <a:solidFill>
                  <a:schemeClr val="accent2"/>
                </a:solidFill>
              </a:rPr>
              <a:t>метана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~50% )</a:t>
            </a:r>
            <a:r>
              <a:rPr lang="ru-RU" sz="1200" dirty="0">
                <a:solidFill>
                  <a:schemeClr val="accent2"/>
                </a:solidFill>
              </a:rPr>
              <a:t>,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извлечение которого возможно в среднем в течение </a:t>
            </a:r>
            <a:r>
              <a:rPr lang="en-US" sz="1200" dirty="0">
                <a:solidFill>
                  <a:schemeClr val="accent2"/>
                </a:solidFill>
              </a:rPr>
              <a:t>~20 </a:t>
            </a:r>
            <a:r>
              <a:rPr lang="ru-RU" sz="1200" dirty="0">
                <a:solidFill>
                  <a:schemeClr val="accent2"/>
                </a:solidFill>
              </a:rPr>
              <a:t>лет</a:t>
            </a:r>
            <a:endParaRPr lang="en-US" sz="1200" dirty="0">
              <a:solidFill>
                <a:schemeClr val="accent2"/>
              </a:solidFill>
            </a:endParaRPr>
          </a:p>
          <a:p>
            <a:pPr marL="82550" indent="-825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 smtClean="0">
                <a:solidFill>
                  <a:schemeClr val="accent2"/>
                </a:solidFill>
              </a:rPr>
              <a:t>Газ </a:t>
            </a:r>
            <a:r>
              <a:rPr lang="ru-RU" sz="1200" dirty="0">
                <a:solidFill>
                  <a:schemeClr val="accent2"/>
                </a:solidFill>
              </a:rPr>
              <a:t>извлекается с помощью перфорированных стальных труб и обрабатывается для удаления воды и загрязнений</a:t>
            </a:r>
            <a:endParaRPr lang="en-US" sz="1200" dirty="0">
              <a:solidFill>
                <a:schemeClr val="accent2"/>
              </a:solidFill>
            </a:endParaRPr>
          </a:p>
          <a:p>
            <a:pPr marL="82550" indent="-825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Газ </a:t>
            </a:r>
            <a:r>
              <a:rPr lang="ru-RU" sz="1200" dirty="0" smtClean="0">
                <a:solidFill>
                  <a:schemeClr val="accent2"/>
                </a:solidFill>
              </a:rPr>
              <a:t>сжигается</a:t>
            </a:r>
            <a:r>
              <a:rPr lang="sv-SE" sz="1200" dirty="0" smtClean="0">
                <a:solidFill>
                  <a:schemeClr val="accent2"/>
                </a:solidFill>
              </a:rPr>
              <a:t> </a:t>
            </a:r>
            <a:r>
              <a:rPr lang="ru-RU" sz="1200" dirty="0" smtClean="0">
                <a:solidFill>
                  <a:schemeClr val="accent2"/>
                </a:solidFill>
              </a:rPr>
              <a:t>в </a:t>
            </a:r>
            <a:r>
              <a:rPr lang="ru-RU" sz="1200" dirty="0">
                <a:solidFill>
                  <a:schemeClr val="accent2"/>
                </a:solidFill>
              </a:rPr>
              <a:t>газовом </a:t>
            </a:r>
            <a:r>
              <a:rPr lang="ru-RU" sz="1200" dirty="0" err="1" smtClean="0">
                <a:solidFill>
                  <a:schemeClr val="accent2"/>
                </a:solidFill>
              </a:rPr>
              <a:t>двигателегенераторе</a:t>
            </a:r>
            <a:r>
              <a:rPr lang="ru-RU" sz="1200" dirty="0" smtClean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с выработкой приблизительно </a:t>
            </a:r>
            <a:r>
              <a:rPr lang="en-US" sz="1200" dirty="0">
                <a:solidFill>
                  <a:schemeClr val="accent2"/>
                </a:solidFill>
              </a:rPr>
              <a:t>45% </a:t>
            </a:r>
            <a:r>
              <a:rPr lang="ru-RU" sz="1200" dirty="0">
                <a:solidFill>
                  <a:schemeClr val="accent2"/>
                </a:solidFill>
              </a:rPr>
              <a:t>полезной теплоты и </a:t>
            </a:r>
            <a:r>
              <a:rPr lang="en-US" sz="1200" dirty="0">
                <a:solidFill>
                  <a:schemeClr val="accent2"/>
                </a:solidFill>
              </a:rPr>
              <a:t>40% </a:t>
            </a:r>
            <a:r>
              <a:rPr lang="ru-RU" sz="1200" dirty="0">
                <a:solidFill>
                  <a:schemeClr val="accent2"/>
                </a:solidFill>
              </a:rPr>
              <a:t>электричества от </a:t>
            </a:r>
            <a:r>
              <a:rPr lang="ru-RU" sz="1200" dirty="0" smtClean="0">
                <a:solidFill>
                  <a:schemeClr val="accent2"/>
                </a:solidFill>
              </a:rPr>
              <a:t>общего</a:t>
            </a:r>
            <a:endParaRPr lang="en-US" sz="1200" dirty="0">
              <a:solidFill>
                <a:schemeClr val="accent2"/>
              </a:solidFill>
            </a:endParaRPr>
          </a:p>
          <a:p>
            <a:pPr marL="82550" indent="-825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Электричество передается в местную энергосистему, тепловая энергия </a:t>
            </a:r>
            <a:r>
              <a:rPr lang="ru-RU" sz="1200" dirty="0" smtClean="0">
                <a:solidFill>
                  <a:schemeClr val="accent2"/>
                </a:solidFill>
              </a:rPr>
              <a:t>охлаждается</a:t>
            </a:r>
            <a:endParaRPr lang="sv-SE" sz="1200" dirty="0">
              <a:solidFill>
                <a:schemeClr val="accent2"/>
              </a:solidFill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647700" y="2157413"/>
            <a:ext cx="18875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Станция регулировки 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238375" y="1243013"/>
            <a:ext cx="1266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Газовая труба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3320" name="Прямоугольник 8"/>
          <p:cNvSpPr>
            <a:spLocks noChangeArrowheads="1"/>
          </p:cNvSpPr>
          <p:nvPr/>
        </p:nvSpPr>
        <p:spPr bwMode="auto">
          <a:xfrm>
            <a:off x="3776663" y="1041400"/>
            <a:ext cx="731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</a:rPr>
              <a:t>Свалка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3321" name="Прямоугольник 9"/>
          <p:cNvSpPr>
            <a:spLocks noChangeArrowheads="1"/>
          </p:cNvSpPr>
          <p:nvPr/>
        </p:nvSpPr>
        <p:spPr bwMode="auto">
          <a:xfrm>
            <a:off x="4862513" y="1243013"/>
            <a:ext cx="95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</a:rPr>
              <a:t>Газовые </a:t>
            </a:r>
            <a:br>
              <a:rPr lang="ru-RU" sz="1200" b="1">
                <a:solidFill>
                  <a:srgbClr val="000000"/>
                </a:solidFill>
              </a:rPr>
            </a:br>
            <a:r>
              <a:rPr lang="ru-RU" sz="1200" b="1">
                <a:solidFill>
                  <a:srgbClr val="000000"/>
                </a:solidFill>
              </a:rPr>
              <a:t>скважины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3322" name="Прямоугольник 10"/>
          <p:cNvSpPr>
            <a:spLocks noChangeArrowheads="1"/>
          </p:cNvSpPr>
          <p:nvPr/>
        </p:nvSpPr>
        <p:spPr bwMode="auto">
          <a:xfrm>
            <a:off x="2146300" y="4105275"/>
            <a:ext cx="66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</a:rPr>
              <a:t>Факел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3323" name="Прямоугольник 11"/>
          <p:cNvSpPr>
            <a:spLocks noChangeArrowheads="1"/>
          </p:cNvSpPr>
          <p:nvPr/>
        </p:nvSpPr>
        <p:spPr bwMode="auto">
          <a:xfrm>
            <a:off x="2938463" y="4097338"/>
            <a:ext cx="1656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Газовый </a:t>
            </a:r>
            <a:r>
              <a:rPr lang="ru-RU" sz="1200" b="1" dirty="0" smtClean="0">
                <a:solidFill>
                  <a:srgbClr val="000000"/>
                </a:solidFill>
              </a:rPr>
              <a:t>генератор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3324" name="Прямоугольник 12"/>
          <p:cNvSpPr>
            <a:spLocks noChangeArrowheads="1"/>
          </p:cNvSpPr>
          <p:nvPr/>
        </p:nvSpPr>
        <p:spPr bwMode="auto">
          <a:xfrm>
            <a:off x="4546600" y="5005388"/>
            <a:ext cx="6397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</a:rPr>
              <a:t>Тепло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3325" name="Прямоугольник 13"/>
          <p:cNvSpPr>
            <a:spLocks noChangeArrowheads="1"/>
          </p:cNvSpPr>
          <p:nvPr/>
        </p:nvSpPr>
        <p:spPr bwMode="auto">
          <a:xfrm>
            <a:off x="4465638" y="5435600"/>
            <a:ext cx="1484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</a:rPr>
              <a:t>Электричество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3326" name="Прямоугольник 14"/>
          <p:cNvSpPr>
            <a:spLocks noChangeArrowheads="1"/>
          </p:cNvSpPr>
          <p:nvPr/>
        </p:nvSpPr>
        <p:spPr bwMode="auto">
          <a:xfrm>
            <a:off x="274638" y="4786313"/>
            <a:ext cx="189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</a:rPr>
              <a:t>Газонасосная станция</a:t>
            </a:r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Основные части Станции </a:t>
            </a:r>
            <a:endParaRPr lang="sv-SE" dirty="0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Вид колодцев</a:t>
            </a:r>
            <a:endParaRPr lang="sv-SE" dirty="0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1208" y="812800"/>
            <a:ext cx="2130792" cy="16002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1"/>
          </p:nvPr>
        </p:nvPicPr>
        <p:blipFill>
          <a:blip r:embed="rId4"/>
          <a:stretch>
            <a:fillRect/>
          </a:stretch>
        </p:blipFill>
        <p:spPr>
          <a:xfrm>
            <a:off x="2414811" y="2413000"/>
            <a:ext cx="2137253" cy="1600200"/>
          </a:xfrm>
          <a:prstGeom prst="rect">
            <a:avLst/>
          </a:prstGeom>
        </p:spPr>
      </p:pic>
      <p:sp>
        <p:nvSpPr>
          <p:cNvPr id="21511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Вид оголовка скважины</a:t>
            </a:r>
            <a:endParaRPr lang="sv-SE" dirty="0" smtClean="0"/>
          </a:p>
        </p:txBody>
      </p:sp>
      <p:sp>
        <p:nvSpPr>
          <p:cNvPr id="21512" name="Text Placeholder 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Строительство трубопроводов</a:t>
            </a:r>
            <a:endParaRPr lang="sv-SE" dirty="0" smtClean="0"/>
          </a:p>
        </p:txBody>
      </p:sp>
      <p:sp>
        <p:nvSpPr>
          <p:cNvPr id="21513" name="Text Placeholder 2"/>
          <p:cNvSpPr txBox="1">
            <a:spLocks/>
          </p:cNvSpPr>
          <p:nvPr/>
        </p:nvSpPr>
        <p:spPr bwMode="auto">
          <a:xfrm>
            <a:off x="4649788" y="842963"/>
            <a:ext cx="1676400" cy="160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Вид изнутри Автоматической станции</a:t>
            </a:r>
            <a:endParaRPr lang="sv-SE" b="1" dirty="0">
              <a:solidFill>
                <a:schemeClr val="accent2"/>
              </a:solidFill>
            </a:endParaRPr>
          </a:p>
        </p:txBody>
      </p:sp>
      <p:sp>
        <p:nvSpPr>
          <p:cNvPr id="21514" name="Text Placeholder 6"/>
          <p:cNvSpPr txBox="1">
            <a:spLocks/>
          </p:cNvSpPr>
          <p:nvPr/>
        </p:nvSpPr>
        <p:spPr bwMode="auto">
          <a:xfrm>
            <a:off x="4649788" y="2519363"/>
            <a:ext cx="1676400" cy="160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Вид изнутри </a:t>
            </a:r>
            <a:r>
              <a:rPr lang="ru-RU" b="1" dirty="0" err="1" smtClean="0">
                <a:solidFill>
                  <a:schemeClr val="accent2"/>
                </a:solidFill>
              </a:rPr>
              <a:t>Газопоршневого</a:t>
            </a:r>
            <a:r>
              <a:rPr lang="ru-RU" b="1" dirty="0" smtClean="0">
                <a:solidFill>
                  <a:schemeClr val="accent2"/>
                </a:solidFill>
              </a:rPr>
              <a:t> агрегата</a:t>
            </a:r>
            <a:endParaRPr lang="sv-SE" b="1" dirty="0">
              <a:solidFill>
                <a:schemeClr val="accent2"/>
              </a:solidFill>
            </a:endParaRPr>
          </a:p>
        </p:txBody>
      </p:sp>
      <p:sp>
        <p:nvSpPr>
          <p:cNvPr id="21515" name="Text Placeholder 7"/>
          <p:cNvSpPr txBox="1">
            <a:spLocks/>
          </p:cNvSpPr>
          <p:nvPr/>
        </p:nvSpPr>
        <p:spPr bwMode="auto">
          <a:xfrm>
            <a:off x="4649788" y="4210050"/>
            <a:ext cx="1676400" cy="160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Вид первой очереди Станции</a:t>
            </a:r>
            <a:endParaRPr lang="sv-SE" b="1" dirty="0">
              <a:solidFill>
                <a:schemeClr val="accent2"/>
              </a:solidFill>
            </a:endParaRPr>
          </a:p>
        </p:txBody>
      </p:sp>
      <p:pic>
        <p:nvPicPr>
          <p:cNvPr id="21516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2350" y="4203700"/>
            <a:ext cx="21272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6375" y="2470547"/>
            <a:ext cx="19010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Fredrik\Documents\My Dropbox\Vireo Energy AB\Communication\Pictures\Tonys bilder\Aut injustering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90" y="842963"/>
            <a:ext cx="2017712" cy="15132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6375" y="4119563"/>
            <a:ext cx="1978027" cy="1690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67188"/>
            <a:ext cx="21336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74754"/>
            <a:ext cx="7886700" cy="5681272"/>
          </a:xfrm>
        </p:spPr>
        <p:txBody>
          <a:bodyPr>
            <a:normAutofit fontScale="90000"/>
          </a:bodyPr>
          <a:lstStyle/>
          <a:p>
            <a:r>
              <a:rPr lang="ru-RU" sz="1200" b="1" dirty="0"/>
              <a:t>План реализации проекта</a:t>
            </a:r>
            <a:br>
              <a:rPr lang="ru-RU" sz="1200" b="1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 smtClean="0"/>
              <a:t>Первая </a:t>
            </a:r>
            <a:r>
              <a:rPr lang="ru-RU" sz="1200" b="1" dirty="0"/>
              <a:t>очередь Проекта </a:t>
            </a:r>
            <a:r>
              <a:rPr lang="ru-RU" sz="1200" dirty="0"/>
              <a:t>- размещение </a:t>
            </a:r>
            <a:br>
              <a:rPr lang="ru-RU" sz="1200" dirty="0"/>
            </a:br>
            <a:r>
              <a:rPr lang="ru-RU" sz="1200" dirty="0"/>
              <a:t>Станции активной дегазации полигона твёрдых бытовых отходов как мобильного комплекса оборудования для сбора и транспортировки «свалочного» биогаза (системы сбора свалочного </a:t>
            </a:r>
            <a:r>
              <a:rPr lang="ru-RU" sz="1200" dirty="0" smtClean="0"/>
              <a:t>газа, </a:t>
            </a:r>
            <a:r>
              <a:rPr lang="ru-RU" sz="1200" dirty="0"/>
              <a:t>общего магистрального газосборного газопровода</a:t>
            </a:r>
            <a:br>
              <a:rPr lang="ru-RU" sz="1200" dirty="0"/>
            </a:br>
            <a:r>
              <a:rPr lang="ru-RU" sz="1200" dirty="0" smtClean="0"/>
              <a:t>- </a:t>
            </a:r>
            <a:r>
              <a:rPr lang="ru-RU" sz="1200" dirty="0"/>
              <a:t>Мобильной ТЭС (</a:t>
            </a:r>
            <a:r>
              <a:rPr lang="ru-RU" sz="1200" dirty="0" err="1"/>
              <a:t>Блочно</a:t>
            </a:r>
            <a:r>
              <a:rPr lang="ru-RU" sz="1200" dirty="0"/>
              <a:t>-транспортабельная газово-поршневая тепло-электростанция) как объекта возобновляемой (альтернативной) энергетики, использующего в качестве топлива «свалочный» </a:t>
            </a:r>
            <a:r>
              <a:rPr lang="ru-RU" sz="1200" dirty="0" err="1"/>
              <a:t>биогазгаз</a:t>
            </a:r>
            <a:r>
              <a:rPr lang="ru-RU" sz="1200" dirty="0"/>
              <a:t> и производящего экологически чистую  «зеленую» электрическую энергию в объеме 3,0 – 4,0 мВт.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(Срок создания первой очереди – 12-18 месяцев , стоимость очереди объекта : 200 млн рублей)</a:t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dirty="0" smtClean="0"/>
              <a:t>Подготовительные </a:t>
            </a:r>
            <a:r>
              <a:rPr lang="ru-RU" sz="1200" dirty="0"/>
              <a:t>работы (май-июнь 2015 года )</a:t>
            </a:r>
            <a:br>
              <a:rPr lang="ru-RU" sz="1200" dirty="0"/>
            </a:br>
            <a:r>
              <a:rPr lang="ru-RU" sz="1200" dirty="0"/>
              <a:t>Проведение конкурсных процедур на лизинг Станции дегазации «под ключ»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Создание  объектов (июнь2014- июнь 2015 года) </a:t>
            </a:r>
            <a:br>
              <a:rPr lang="ru-RU" sz="1200" dirty="0"/>
            </a:br>
            <a:r>
              <a:rPr lang="ru-RU" sz="1200" dirty="0"/>
              <a:t>Создание разрешительной документации по проведению работ по дегазации</a:t>
            </a:r>
            <a:br>
              <a:rPr lang="ru-RU" sz="1200" dirty="0"/>
            </a:br>
            <a:r>
              <a:rPr lang="ru-RU" sz="1200" dirty="0"/>
              <a:t>Изготовление и поставка энергетического оборудования </a:t>
            </a:r>
            <a:br>
              <a:rPr lang="ru-RU" sz="1200" dirty="0"/>
            </a:br>
            <a:r>
              <a:rPr lang="ru-RU" sz="1200" dirty="0"/>
              <a:t>Монтаж газосборного оборудования на полигоне</a:t>
            </a:r>
            <a:br>
              <a:rPr lang="ru-RU" sz="1200" dirty="0"/>
            </a:br>
            <a:r>
              <a:rPr lang="ru-RU" sz="1200" dirty="0"/>
              <a:t>Ввод объектов в эксплуатацию 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Ввод ВИЭ в эксплуатацию (июнь 2016-декабрь 2016 года)</a:t>
            </a:r>
            <a:br>
              <a:rPr lang="ru-RU" sz="1200" dirty="0"/>
            </a:br>
            <a:r>
              <a:rPr lang="ru-RU" sz="1200" dirty="0"/>
              <a:t>Квалификация </a:t>
            </a:r>
            <a:r>
              <a:rPr lang="ru-RU" sz="1200" dirty="0" err="1"/>
              <a:t>энергостанции</a:t>
            </a:r>
            <a:r>
              <a:rPr lang="ru-RU" sz="1200" dirty="0"/>
              <a:t> как ВИЭ (возобновляемый источник </a:t>
            </a:r>
            <a:r>
              <a:rPr lang="ru-RU" sz="1200" dirty="0" smtClean="0"/>
              <a:t>энергии</a:t>
            </a:r>
            <a:r>
              <a:rPr lang="ru-RU" sz="1200" dirty="0"/>
              <a:t>) </a:t>
            </a:r>
            <a:br>
              <a:rPr lang="ru-RU" sz="1200" dirty="0"/>
            </a:br>
            <a:r>
              <a:rPr lang="ru-RU" sz="1200" dirty="0"/>
              <a:t>Продажа электроэнергии в энергосистему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Вторая очередь Проекта  </a:t>
            </a:r>
            <a:r>
              <a:rPr lang="ru-RU" sz="1200" dirty="0"/>
              <a:t>- строительство газосборной системы на  3-й  карте полигона ТБО «Волхонка», подключение дополнительных систем к общему магистральному газосборному трубопроводу, проложенному вокруг полигона и </a:t>
            </a:r>
            <a:br>
              <a:rPr lang="ru-RU" sz="1200" dirty="0"/>
            </a:br>
            <a:r>
              <a:rPr lang="ru-RU" sz="1200" dirty="0"/>
              <a:t>запуск в эксплуатацию  одного </a:t>
            </a:r>
            <a:r>
              <a:rPr lang="ru-RU" sz="1200" dirty="0" err="1"/>
              <a:t>газопоршневых</a:t>
            </a:r>
            <a:r>
              <a:rPr lang="ru-RU" sz="1200" dirty="0"/>
              <a:t> двигателей мощностью 1000 кВт . </a:t>
            </a:r>
            <a:br>
              <a:rPr lang="ru-RU" sz="1200" dirty="0"/>
            </a:br>
            <a:r>
              <a:rPr lang="ru-RU" sz="1200" dirty="0"/>
              <a:t>( Срок создания второй очереди 6 месяцев, стоимость очереди объекта: 120 млн рублей)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Третья очередь Проекта </a:t>
            </a:r>
            <a:r>
              <a:rPr lang="ru-RU" sz="1200" dirty="0"/>
              <a:t>-  строительство дополнительного количества газосборных скважин через год после изменения конфигурации тела полигона ТБО «Волхонка» и запуск в эксплуатацию  одного </a:t>
            </a:r>
            <a:r>
              <a:rPr lang="ru-RU" sz="1200" dirty="0" err="1"/>
              <a:t>газопоршневых</a:t>
            </a:r>
            <a:r>
              <a:rPr lang="ru-RU" sz="1200" dirty="0"/>
              <a:t> двигателей мощностью 1000 кВт . </a:t>
            </a:r>
            <a:br>
              <a:rPr lang="ru-RU" sz="1200" dirty="0"/>
            </a:br>
            <a:r>
              <a:rPr lang="ru-RU" sz="1200" dirty="0"/>
              <a:t>( Срок создания третьей очереди 6 месяцев, стоимость очереди объекта: 120 млн рублей) 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Четвертая очередь Проекта</a:t>
            </a:r>
            <a:r>
              <a:rPr lang="ru-RU" sz="1200" dirty="0"/>
              <a:t> -  запуск в эксплуатацию  двух </a:t>
            </a:r>
            <a:r>
              <a:rPr lang="ru-RU" sz="1200" dirty="0" err="1"/>
              <a:t>газопоршневых</a:t>
            </a:r>
            <a:r>
              <a:rPr lang="ru-RU" sz="1200" dirty="0"/>
              <a:t> двигателей мощностью 1000 кВт каждый . </a:t>
            </a:r>
            <a:br>
              <a:rPr lang="ru-RU" sz="1200" dirty="0"/>
            </a:br>
            <a:r>
              <a:rPr lang="ru-RU" sz="1200" dirty="0"/>
              <a:t>( Срок создания третьей очереди 6 месяцев, стоимость очереди объекта: 120 млн рублей)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8473" y="374754"/>
            <a:ext cx="7886700" cy="5681272"/>
          </a:xfrm>
        </p:spPr>
        <p:txBody>
          <a:bodyPr>
            <a:normAutofit/>
          </a:bodyPr>
          <a:lstStyle/>
          <a:p>
            <a:r>
              <a:rPr lang="ru-RU" sz="1200" b="1" dirty="0"/>
              <a:t>Схема и объемы финансирования проекта</a:t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Объемы финансирования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Необходимый  стартовый объем финансирования создания первой очереди Станции </a:t>
            </a:r>
            <a:r>
              <a:rPr lang="ru-RU" sz="1200" dirty="0" smtClean="0"/>
              <a:t>дегазации </a:t>
            </a:r>
            <a:r>
              <a:rPr lang="ru-RU" sz="1200" dirty="0"/>
              <a:t>полигона «Волхонка» составляет 200 млн. </a:t>
            </a:r>
            <a:r>
              <a:rPr lang="ru-RU" sz="1200" dirty="0" err="1"/>
              <a:t>руб</a:t>
            </a:r>
            <a:r>
              <a:rPr lang="ru-RU" sz="1200" dirty="0"/>
              <a:t> (предполагает производство 1 Мвт/ч электроэнергии)</a:t>
            </a:r>
            <a:br>
              <a:rPr lang="ru-RU" sz="1200" dirty="0"/>
            </a:br>
            <a:r>
              <a:rPr lang="ru-RU" sz="1200" dirty="0"/>
              <a:t>Полный  объем финансирования Проекта дегазации полигона  составляет 560 </a:t>
            </a:r>
            <a:r>
              <a:rPr lang="ru-RU" sz="1200" dirty="0" err="1"/>
              <a:t>млн.руб</a:t>
            </a:r>
            <a:r>
              <a:rPr lang="ru-RU" sz="1200" dirty="0"/>
              <a:t>. (предполагает производство 3-4 </a:t>
            </a:r>
            <a:r>
              <a:rPr lang="ru-RU" sz="1200" dirty="0" smtClean="0"/>
              <a:t>МВт\ч </a:t>
            </a:r>
            <a:r>
              <a:rPr lang="ru-RU" sz="1200" dirty="0"/>
              <a:t>электроэнергии).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Схема финансирования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 рамках проекта предполагается создание и монтаж «под ключ» Станции дегазации (как мобильного комплекса оборудования ), которая будет находится  в собственности лизинговой компании и передача работающей Станции  в лизинг ОАО «Управляющая </a:t>
            </a:r>
            <a:r>
              <a:rPr lang="ru-RU" sz="1200" dirty="0" smtClean="0"/>
              <a:t>компания </a:t>
            </a:r>
            <a:r>
              <a:rPr lang="ru-RU" sz="1200" dirty="0"/>
              <a:t>по обращению с отходами в Ленинградской области»  сроком на 5(пять) лет.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Таким образом ОАО «Управляющая компания по обращению с отходами в Ленинградской области» затратит на реализацию проекта только 20%  стоимости проекта (40 – 100 млн рублей) поэтапно (в течение двух лет) – для оплаты первоначального взноса в лизинговую компанию.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Все  расходы на оплату лизинговых платежей, содержание и обслуживание Станции (в размере 5-8 млн рублей </a:t>
            </a:r>
            <a:r>
              <a:rPr lang="ru-RU" sz="1200" dirty="0" smtClean="0"/>
              <a:t>ежемесячно</a:t>
            </a:r>
            <a:r>
              <a:rPr lang="ru-RU" sz="1200" dirty="0"/>
              <a:t>) будут покрываться за счет собственных доходов ОАО «Управляющая компания по обращению с отходами в </a:t>
            </a:r>
            <a:r>
              <a:rPr lang="ru-RU" sz="1200" dirty="0" smtClean="0"/>
              <a:t>Ленинградской </a:t>
            </a:r>
            <a:r>
              <a:rPr lang="ru-RU" sz="1200" dirty="0"/>
              <a:t>области» ( произведенной и проданной электроэнергии) , т.к. они будут включены в тариф (цену) продаваемой электро-энергии 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 рамках предлагаемой схемы  ОАО «Управляющая компания по обращению с отходами в Ленинградской области» будет получать доходы от производства и продажи электроэнергии . </a:t>
            </a:r>
            <a:br>
              <a:rPr lang="ru-RU" sz="1200" dirty="0"/>
            </a:br>
            <a:r>
              <a:rPr lang="ru-RU" sz="1200" dirty="0"/>
              <a:t>Средняя разрешенная Тарифными органами нормативная рентабельность в подобных энергетических проектах составляет 5-7% годовых.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C34F-C791-45E8-8A2A-7635479DD1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5332</TotalTime>
  <Words>150</Words>
  <Application>Microsoft Office PowerPoint</Application>
  <PresentationFormat>Экран (4:3)</PresentationFormat>
  <Paragraphs>30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Общий вид Станции активной дегазации полигона «Южный-Волхонка»</vt:lpstr>
      <vt:lpstr>Презентация PowerPoint</vt:lpstr>
      <vt:lpstr>Основные части Станции </vt:lpstr>
      <vt:lpstr>План реализации проекта  Первая очередь Проекта - размещение  Станции активной дегазации полигона твёрдых бытовых отходов как мобильного комплекса оборудования для сбора и транспортировки «свалочного» биогаза (системы сбора свалочного газа, общего магистрального газосборного газопровода - Мобильной ТЭС (Блочно-транспортабельная газово-поршневая тепло-электростанция) как объекта возобновляемой (альтернативной) энергетики, использующего в качестве топлива «свалочный» биогазгаз и производящего экологически чистую  «зеленую» электрическую энергию в объеме 3,0 – 4,0 мВт.  (Срок создания первой очереди – 12-18 месяцев , стоимость очереди объекта : 200 млн рублей)  Подготовительные работы (май-июнь 2015 года ) Проведение конкурсных процедур на лизинг Станции дегазации «под ключ»  Создание  объектов (июнь2014- июнь 2015 года)  Создание разрешительной документации по проведению работ по дегазации Изготовление и поставка энергетического оборудования  Монтаж газосборного оборудования на полигоне Ввод объектов в эксплуатацию   Ввод ВИЭ в эксплуатацию (июнь 2016-декабрь 2016 года) Квалификация энергостанции как ВИЭ (возобновляемый источник энергии)  Продажа электроэнергии в энергосистему  Вторая очередь Проекта  - строительство газосборной системы на  3-й  карте полигона ТБО «Волхонка», подключение дополнительных систем к общему магистральному газосборному трубопроводу, проложенному вокруг полигона и  запуск в эксплуатацию  одного газопоршневых двигателей мощностью 1000 кВт .  ( Срок создания второй очереди 6 месяцев, стоимость очереди объекта: 120 млн рублей)  Третья очередь Проекта -  строительство дополнительного количества газосборных скважин через год после изменения конфигурации тела полигона ТБО «Волхонка» и запуск в эксплуатацию  одного газопоршневых двигателей мощностью 1000 кВт .  ( Срок создания третьей очереди 6 месяцев, стоимость очереди объекта: 120 млн рублей) .  Четвертая очередь Проекта -  запуск в эксплуатацию  двух газопоршневых двигателей мощностью 1000 кВт каждый .  ( Срок создания третьей очереди 6 месяцев, стоимость очереди объекта: 120 млн рублей) </vt:lpstr>
      <vt:lpstr>Схема и объемы финансирования проекта  Объемы финансирования Необходимый  стартовый объем финансирования создания первой очереди Станции дегазации полигона «Волхонка» составляет 200 млн. руб (предполагает производство 1 Мвт/ч электроэнергии) Полный  объем финансирования Проекта дегазации полигона  составляет 560 млн.руб. (предполагает производство 3-4 МВт\ч электроэнергии).  Схема финансирования В рамках проекта предполагается создание и монтаж «под ключ» Станции дегазации (как мобильного комплекса оборудования ), которая будет находится  в собственности лизинговой компании и передача работающей Станции  в лизинг ОАО «Управляющая компания по обращению с отходами в Ленинградской области»  сроком на 5(пять) лет.  Таким образом ОАО «Управляющая компания по обращению с отходами в Ленинградской области» затратит на реализацию проекта только 20%  стоимости проекта (40 – 100 млн рублей) поэтапно (в течение двух лет) – для оплаты первоначального взноса в лизинговую компанию.  Все  расходы на оплату лизинговых платежей, содержание и обслуживание Станции (в размере 5-8 млн рублей ежемесячно) будут покрываться за счет собственных доходов ОАО «Управляющая компания по обращению с отходами в Ленинградской области» ( произведенной и проданной электроэнергии) , т.к. они будут включены в тариф (цену) продаваемой электро-энергии .  В рамках предлагаемой схемы  ОАО «Управляющая компания по обращению с отходами в Ленинградской области» будет получать доходы от производства и продажи электроэнергии .  Средняя разрешенная Тарифными органами нормативная рентабельность в подобных энергетических проектах составляет 5-7% годовых.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Ann-Catrine</dc:creator>
  <cp:lastModifiedBy>Давыдов Денис Николаевич</cp:lastModifiedBy>
  <cp:revision>176</cp:revision>
  <cp:lastPrinted>2010-07-06T09:28:19Z</cp:lastPrinted>
  <dcterms:created xsi:type="dcterms:W3CDTF">2010-07-06T09:14:39Z</dcterms:created>
  <dcterms:modified xsi:type="dcterms:W3CDTF">2016-08-29T14:52:36Z</dcterms:modified>
</cp:coreProperties>
</file>